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97" r:id="rId3"/>
    <p:sldId id="281" r:id="rId4"/>
    <p:sldId id="257" r:id="rId5"/>
    <p:sldId id="259" r:id="rId6"/>
    <p:sldId id="273" r:id="rId7"/>
    <p:sldId id="278" r:id="rId8"/>
    <p:sldId id="272" r:id="rId9"/>
    <p:sldId id="270" r:id="rId10"/>
    <p:sldId id="268" r:id="rId11"/>
    <p:sldId id="294" r:id="rId12"/>
    <p:sldId id="295" r:id="rId13"/>
    <p:sldId id="290" r:id="rId14"/>
    <p:sldId id="285" r:id="rId15"/>
    <p:sldId id="271" r:id="rId16"/>
    <p:sldId id="262" r:id="rId17"/>
    <p:sldId id="269" r:id="rId18"/>
    <p:sldId id="267" r:id="rId19"/>
    <p:sldId id="298" r:id="rId20"/>
    <p:sldId id="264" r:id="rId21"/>
    <p:sldId id="292" r:id="rId22"/>
    <p:sldId id="287" r:id="rId23"/>
    <p:sldId id="291" r:id="rId24"/>
    <p:sldId id="288" r:id="rId25"/>
    <p:sldId id="293" r:id="rId26"/>
    <p:sldId id="266" r:id="rId27"/>
    <p:sldId id="282" r:id="rId28"/>
    <p:sldId id="279" r:id="rId29"/>
    <p:sldId id="289" r:id="rId30"/>
    <p:sldId id="263" r:id="rId3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217524-8519-8CA4-8270-D611D1D43022}" name="Luisa S (1286898)" initials="L(" userId="S::1286898@newwestschools.ca::260303f1-a115-42ab-8a1f-6a35ed5463f5" providerId="AD"/>
  <p188:author id="{0FE0C964-BCB0-2078-771D-9C78B6D9FBC4}" name="Angela Jurgensen" initials="AJ" userId="S::ajurgensen@sd40.bc.ca::d68b589e-da15-4d97-af1f-ab25ec709e0d" providerId="AD"/>
  <p188:author id="{48E31CAD-5E7E-C336-D6B4-5384660686E0}" name="Cole P (1536362)" initials="C(" userId="S::1536362@newwestschools.ca::5599975a-285d-4933-9a64-dfa2ea7c0ba3" providerId="AD"/>
  <p188:author id="{675B56B9-D8B4-4247-D985-AE0565F04D7B}" name="Qwynn C (2180162)" initials="Q(" userId="S::2180162@newwestschools.ca::4f07a0d2-4637-470a-89df-6d45d730e1db" providerId="AD"/>
  <p188:author id="{1826FBF4-AF6C-1AC2-A345-4461C8FCE5EC}" name="Hazel E (2090115)" initials="H(" userId="S::2090115@newwestschools.ca::c8766fef-2f3e-4651-b20a-7b9b05b16ac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15AF39-BA42-4F13-9B26-0C16269181E3}" v="527" dt="2023-06-13T19:26:52.1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660"/>
  </p:normalViewPr>
  <p:slideViewPr>
    <p:cSldViewPr snapToGrid="0">
      <p:cViewPr varScale="1">
        <p:scale>
          <a:sx n="81" d="100"/>
          <a:sy n="81"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47417F-535A-4906-A76B-9154052B8E1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A8B1E72-C92F-4963-8F6F-CF40CE7896F2}">
      <dgm:prSet/>
      <dgm:spPr/>
      <dgm:t>
        <a:bodyPr/>
        <a:lstStyle/>
        <a:p>
          <a:pPr>
            <a:lnSpc>
              <a:spcPct val="100000"/>
            </a:lnSpc>
          </a:pPr>
          <a:r>
            <a:rPr lang="en-US"/>
            <a:t>Start work on areas that are not already expensive</a:t>
          </a:r>
          <a:r>
            <a:rPr lang="en-US">
              <a:latin typeface="Calibri Light" panose="020F0302020204030204"/>
            </a:rPr>
            <a:t>, so these areas become more attractive</a:t>
          </a:r>
          <a:endParaRPr lang="en-US"/>
        </a:p>
      </dgm:t>
    </dgm:pt>
    <dgm:pt modelId="{2A3EBEF5-9CAF-4181-A8D2-0B3E6F07E66E}" type="parTrans" cxnId="{ABA325DF-5314-402D-882D-668BA61772EB}">
      <dgm:prSet/>
      <dgm:spPr/>
      <dgm:t>
        <a:bodyPr/>
        <a:lstStyle/>
        <a:p>
          <a:endParaRPr lang="en-US"/>
        </a:p>
      </dgm:t>
    </dgm:pt>
    <dgm:pt modelId="{C25C9860-2412-4E8E-B0D5-B9F24070A994}" type="sibTrans" cxnId="{ABA325DF-5314-402D-882D-668BA61772EB}">
      <dgm:prSet/>
      <dgm:spPr/>
      <dgm:t>
        <a:bodyPr/>
        <a:lstStyle/>
        <a:p>
          <a:endParaRPr lang="en-US"/>
        </a:p>
      </dgm:t>
    </dgm:pt>
    <dgm:pt modelId="{8C3313AC-2C57-4937-9029-90CDF178F8DE}">
      <dgm:prSet/>
      <dgm:spPr/>
      <dgm:t>
        <a:bodyPr/>
        <a:lstStyle/>
        <a:p>
          <a:pPr>
            <a:lnSpc>
              <a:spcPct val="100000"/>
            </a:lnSpc>
          </a:pPr>
          <a:r>
            <a:rPr lang="en-US"/>
            <a:t>Put benches and nice trees and plants and lights on areas that are far away from downtown</a:t>
          </a:r>
        </a:p>
      </dgm:t>
    </dgm:pt>
    <dgm:pt modelId="{C6A97C23-1332-4039-8FBD-E8933C64B193}" type="parTrans" cxnId="{3E2D72DE-DD4E-4405-B0AD-392BE983F967}">
      <dgm:prSet/>
      <dgm:spPr/>
      <dgm:t>
        <a:bodyPr/>
        <a:lstStyle/>
        <a:p>
          <a:endParaRPr lang="en-US"/>
        </a:p>
      </dgm:t>
    </dgm:pt>
    <dgm:pt modelId="{A437C5BD-0F33-431F-8379-5427B95EBF1D}" type="sibTrans" cxnId="{3E2D72DE-DD4E-4405-B0AD-392BE983F967}">
      <dgm:prSet/>
      <dgm:spPr/>
      <dgm:t>
        <a:bodyPr/>
        <a:lstStyle/>
        <a:p>
          <a:endParaRPr lang="en-US"/>
        </a:p>
      </dgm:t>
    </dgm:pt>
    <dgm:pt modelId="{C674EB0D-62D3-4762-A78B-4253AB335C4F}">
      <dgm:prSet/>
      <dgm:spPr/>
      <dgm:t>
        <a:bodyPr/>
        <a:lstStyle/>
        <a:p>
          <a:pPr>
            <a:lnSpc>
              <a:spcPct val="100000"/>
            </a:lnSpc>
          </a:pPr>
          <a:r>
            <a:rPr lang="en-US"/>
            <a:t>Focus on making a "walking web" where there are benches, extra lights and a nice vibe in core streets, so all the more developed areas of the city would be connected</a:t>
          </a:r>
        </a:p>
      </dgm:t>
    </dgm:pt>
    <dgm:pt modelId="{3CA8AD5A-452D-459C-B606-D5781C40C791}" type="parTrans" cxnId="{FC0751B3-33C6-4188-A417-B20C79D83D88}">
      <dgm:prSet/>
      <dgm:spPr/>
      <dgm:t>
        <a:bodyPr/>
        <a:lstStyle/>
        <a:p>
          <a:endParaRPr lang="en-US"/>
        </a:p>
      </dgm:t>
    </dgm:pt>
    <dgm:pt modelId="{84C7296C-71C3-4C1F-ABD9-492E067B435E}" type="sibTrans" cxnId="{FC0751B3-33C6-4188-A417-B20C79D83D88}">
      <dgm:prSet/>
      <dgm:spPr/>
      <dgm:t>
        <a:bodyPr/>
        <a:lstStyle/>
        <a:p>
          <a:endParaRPr lang="en-US"/>
        </a:p>
      </dgm:t>
    </dgm:pt>
    <dgm:pt modelId="{2AD6375D-0FCB-4F50-8FED-8C5588990BA0}" type="pres">
      <dgm:prSet presAssocID="{7947417F-535A-4906-A76B-9154052B8E1A}" presName="root" presStyleCnt="0">
        <dgm:presLayoutVars>
          <dgm:dir/>
          <dgm:resizeHandles val="exact"/>
        </dgm:presLayoutVars>
      </dgm:prSet>
      <dgm:spPr/>
    </dgm:pt>
    <dgm:pt modelId="{0DAB8558-E57A-4C95-92D6-56B88AC51181}" type="pres">
      <dgm:prSet presAssocID="{7A8B1E72-C92F-4963-8F6F-CF40CE7896F2}" presName="compNode" presStyleCnt="0"/>
      <dgm:spPr/>
    </dgm:pt>
    <dgm:pt modelId="{855549B8-E8A7-4889-8A97-AF1749CA1ABD}" type="pres">
      <dgm:prSet presAssocID="{7A8B1E72-C92F-4963-8F6F-CF40CE7896F2}" presName="bgRect" presStyleLbl="bgShp" presStyleIdx="0" presStyleCnt="3"/>
      <dgm:spPr/>
    </dgm:pt>
    <dgm:pt modelId="{72B1258C-0811-439C-BD8F-47A522864A94}" type="pres">
      <dgm:prSet presAssocID="{7A8B1E72-C92F-4963-8F6F-CF40CE7896F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9DAF4338-AEFD-4E1C-B7CE-8E4B320F381B}" type="pres">
      <dgm:prSet presAssocID="{7A8B1E72-C92F-4963-8F6F-CF40CE7896F2}" presName="spaceRect" presStyleCnt="0"/>
      <dgm:spPr/>
    </dgm:pt>
    <dgm:pt modelId="{E923F2F3-0335-42EC-BA78-9096E8BF4507}" type="pres">
      <dgm:prSet presAssocID="{7A8B1E72-C92F-4963-8F6F-CF40CE7896F2}" presName="parTx" presStyleLbl="revTx" presStyleIdx="0" presStyleCnt="3">
        <dgm:presLayoutVars>
          <dgm:chMax val="0"/>
          <dgm:chPref val="0"/>
        </dgm:presLayoutVars>
      </dgm:prSet>
      <dgm:spPr/>
    </dgm:pt>
    <dgm:pt modelId="{9F199D84-2992-4570-B182-3F9165398C9B}" type="pres">
      <dgm:prSet presAssocID="{C25C9860-2412-4E8E-B0D5-B9F24070A994}" presName="sibTrans" presStyleCnt="0"/>
      <dgm:spPr/>
    </dgm:pt>
    <dgm:pt modelId="{39C0A9C0-5124-44DE-AEFA-ADC18915D3CA}" type="pres">
      <dgm:prSet presAssocID="{8C3313AC-2C57-4937-9029-90CDF178F8DE}" presName="compNode" presStyleCnt="0"/>
      <dgm:spPr/>
    </dgm:pt>
    <dgm:pt modelId="{15533D22-6DF5-4201-8EC7-70F3C2C27D1B}" type="pres">
      <dgm:prSet presAssocID="{8C3313AC-2C57-4937-9029-90CDF178F8DE}" presName="bgRect" presStyleLbl="bgShp" presStyleIdx="1" presStyleCnt="3"/>
      <dgm:spPr/>
    </dgm:pt>
    <dgm:pt modelId="{233353CE-6650-42C6-BFCC-3CF5666FAA4B}" type="pres">
      <dgm:prSet presAssocID="{8C3313AC-2C57-4937-9029-90CDF178F8D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rk scene"/>
        </a:ext>
      </dgm:extLst>
    </dgm:pt>
    <dgm:pt modelId="{4D664A6D-4858-4025-B94B-4D57EF9FC16C}" type="pres">
      <dgm:prSet presAssocID="{8C3313AC-2C57-4937-9029-90CDF178F8DE}" presName="spaceRect" presStyleCnt="0"/>
      <dgm:spPr/>
    </dgm:pt>
    <dgm:pt modelId="{B5271835-75DC-4D1C-8736-E404C8F32E10}" type="pres">
      <dgm:prSet presAssocID="{8C3313AC-2C57-4937-9029-90CDF178F8DE}" presName="parTx" presStyleLbl="revTx" presStyleIdx="1" presStyleCnt="3">
        <dgm:presLayoutVars>
          <dgm:chMax val="0"/>
          <dgm:chPref val="0"/>
        </dgm:presLayoutVars>
      </dgm:prSet>
      <dgm:spPr/>
    </dgm:pt>
    <dgm:pt modelId="{6D7D2858-74CA-4951-914B-5F30B981A1FA}" type="pres">
      <dgm:prSet presAssocID="{A437C5BD-0F33-431F-8379-5427B95EBF1D}" presName="sibTrans" presStyleCnt="0"/>
      <dgm:spPr/>
    </dgm:pt>
    <dgm:pt modelId="{06A8F3C0-0205-4968-90E6-26BBE0AE9516}" type="pres">
      <dgm:prSet presAssocID="{C674EB0D-62D3-4762-A78B-4253AB335C4F}" presName="compNode" presStyleCnt="0"/>
      <dgm:spPr/>
    </dgm:pt>
    <dgm:pt modelId="{6E2AD985-9A6F-45E1-8AD3-2965CD58BD5B}" type="pres">
      <dgm:prSet presAssocID="{C674EB0D-62D3-4762-A78B-4253AB335C4F}" presName="bgRect" presStyleLbl="bgShp" presStyleIdx="2" presStyleCnt="3"/>
      <dgm:spPr/>
    </dgm:pt>
    <dgm:pt modelId="{1ADE4F88-B2C5-4ADB-A423-0CF36770CEFE}" type="pres">
      <dgm:prSet presAssocID="{C674EB0D-62D3-4762-A78B-4253AB335C4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reetlight"/>
        </a:ext>
      </dgm:extLst>
    </dgm:pt>
    <dgm:pt modelId="{AD96EF21-5B5D-45AD-A64F-4D779C743DA8}" type="pres">
      <dgm:prSet presAssocID="{C674EB0D-62D3-4762-A78B-4253AB335C4F}" presName="spaceRect" presStyleCnt="0"/>
      <dgm:spPr/>
    </dgm:pt>
    <dgm:pt modelId="{CDAE4042-C988-4333-9C62-8384FE30291A}" type="pres">
      <dgm:prSet presAssocID="{C674EB0D-62D3-4762-A78B-4253AB335C4F}" presName="parTx" presStyleLbl="revTx" presStyleIdx="2" presStyleCnt="3">
        <dgm:presLayoutVars>
          <dgm:chMax val="0"/>
          <dgm:chPref val="0"/>
        </dgm:presLayoutVars>
      </dgm:prSet>
      <dgm:spPr/>
    </dgm:pt>
  </dgm:ptLst>
  <dgm:cxnLst>
    <dgm:cxn modelId="{02437E71-F818-4488-9503-170DDD675422}" type="presOf" srcId="{8C3313AC-2C57-4937-9029-90CDF178F8DE}" destId="{B5271835-75DC-4D1C-8736-E404C8F32E10}" srcOrd="0" destOrd="0" presId="urn:microsoft.com/office/officeart/2018/2/layout/IconVerticalSolidList"/>
    <dgm:cxn modelId="{38FB08A2-BFC3-45D2-A41B-350F10AD4592}" type="presOf" srcId="{7A8B1E72-C92F-4963-8F6F-CF40CE7896F2}" destId="{E923F2F3-0335-42EC-BA78-9096E8BF4507}" srcOrd="0" destOrd="0" presId="urn:microsoft.com/office/officeart/2018/2/layout/IconVerticalSolidList"/>
    <dgm:cxn modelId="{377CA1A8-DD1B-4340-9BD7-13870CDA0C8E}" type="presOf" srcId="{C674EB0D-62D3-4762-A78B-4253AB335C4F}" destId="{CDAE4042-C988-4333-9C62-8384FE30291A}" srcOrd="0" destOrd="0" presId="urn:microsoft.com/office/officeart/2018/2/layout/IconVerticalSolidList"/>
    <dgm:cxn modelId="{FC0751B3-33C6-4188-A417-B20C79D83D88}" srcId="{7947417F-535A-4906-A76B-9154052B8E1A}" destId="{C674EB0D-62D3-4762-A78B-4253AB335C4F}" srcOrd="2" destOrd="0" parTransId="{3CA8AD5A-452D-459C-B606-D5781C40C791}" sibTransId="{84C7296C-71C3-4C1F-ABD9-492E067B435E}"/>
    <dgm:cxn modelId="{3E2D72DE-DD4E-4405-B0AD-392BE983F967}" srcId="{7947417F-535A-4906-A76B-9154052B8E1A}" destId="{8C3313AC-2C57-4937-9029-90CDF178F8DE}" srcOrd="1" destOrd="0" parTransId="{C6A97C23-1332-4039-8FBD-E8933C64B193}" sibTransId="{A437C5BD-0F33-431F-8379-5427B95EBF1D}"/>
    <dgm:cxn modelId="{ABA325DF-5314-402D-882D-668BA61772EB}" srcId="{7947417F-535A-4906-A76B-9154052B8E1A}" destId="{7A8B1E72-C92F-4963-8F6F-CF40CE7896F2}" srcOrd="0" destOrd="0" parTransId="{2A3EBEF5-9CAF-4181-A8D2-0B3E6F07E66E}" sibTransId="{C25C9860-2412-4E8E-B0D5-B9F24070A994}"/>
    <dgm:cxn modelId="{240CB1ED-5CF5-4CC2-A81D-169E28593D93}" type="presOf" srcId="{7947417F-535A-4906-A76B-9154052B8E1A}" destId="{2AD6375D-0FCB-4F50-8FED-8C5588990BA0}" srcOrd="0" destOrd="0" presId="urn:microsoft.com/office/officeart/2018/2/layout/IconVerticalSolidList"/>
    <dgm:cxn modelId="{02078C8A-CA97-41CB-A310-C5B14EB51A97}" type="presParOf" srcId="{2AD6375D-0FCB-4F50-8FED-8C5588990BA0}" destId="{0DAB8558-E57A-4C95-92D6-56B88AC51181}" srcOrd="0" destOrd="0" presId="urn:microsoft.com/office/officeart/2018/2/layout/IconVerticalSolidList"/>
    <dgm:cxn modelId="{361AD330-C237-4525-AEBB-D524283BF3FA}" type="presParOf" srcId="{0DAB8558-E57A-4C95-92D6-56B88AC51181}" destId="{855549B8-E8A7-4889-8A97-AF1749CA1ABD}" srcOrd="0" destOrd="0" presId="urn:microsoft.com/office/officeart/2018/2/layout/IconVerticalSolidList"/>
    <dgm:cxn modelId="{5BBE729A-8A6E-4518-87B1-990F51195C62}" type="presParOf" srcId="{0DAB8558-E57A-4C95-92D6-56B88AC51181}" destId="{72B1258C-0811-439C-BD8F-47A522864A94}" srcOrd="1" destOrd="0" presId="urn:microsoft.com/office/officeart/2018/2/layout/IconVerticalSolidList"/>
    <dgm:cxn modelId="{79EAB065-A670-4A20-9C16-1B07E33DFC1E}" type="presParOf" srcId="{0DAB8558-E57A-4C95-92D6-56B88AC51181}" destId="{9DAF4338-AEFD-4E1C-B7CE-8E4B320F381B}" srcOrd="2" destOrd="0" presId="urn:microsoft.com/office/officeart/2018/2/layout/IconVerticalSolidList"/>
    <dgm:cxn modelId="{7D08E8ED-52AB-4C15-8E16-D764B6D36473}" type="presParOf" srcId="{0DAB8558-E57A-4C95-92D6-56B88AC51181}" destId="{E923F2F3-0335-42EC-BA78-9096E8BF4507}" srcOrd="3" destOrd="0" presId="urn:microsoft.com/office/officeart/2018/2/layout/IconVerticalSolidList"/>
    <dgm:cxn modelId="{EF883B50-B8DF-4FEF-91BF-3AA667EC4711}" type="presParOf" srcId="{2AD6375D-0FCB-4F50-8FED-8C5588990BA0}" destId="{9F199D84-2992-4570-B182-3F9165398C9B}" srcOrd="1" destOrd="0" presId="urn:microsoft.com/office/officeart/2018/2/layout/IconVerticalSolidList"/>
    <dgm:cxn modelId="{A2CF9FAD-BF78-48CE-BA0C-78E8CD58EC99}" type="presParOf" srcId="{2AD6375D-0FCB-4F50-8FED-8C5588990BA0}" destId="{39C0A9C0-5124-44DE-AEFA-ADC18915D3CA}" srcOrd="2" destOrd="0" presId="urn:microsoft.com/office/officeart/2018/2/layout/IconVerticalSolidList"/>
    <dgm:cxn modelId="{98D0F976-F1BA-46B7-BB81-F4A2A62EA50A}" type="presParOf" srcId="{39C0A9C0-5124-44DE-AEFA-ADC18915D3CA}" destId="{15533D22-6DF5-4201-8EC7-70F3C2C27D1B}" srcOrd="0" destOrd="0" presId="urn:microsoft.com/office/officeart/2018/2/layout/IconVerticalSolidList"/>
    <dgm:cxn modelId="{8E5FE4D8-7D84-4E1E-8333-8C0859BC46BA}" type="presParOf" srcId="{39C0A9C0-5124-44DE-AEFA-ADC18915D3CA}" destId="{233353CE-6650-42C6-BFCC-3CF5666FAA4B}" srcOrd="1" destOrd="0" presId="urn:microsoft.com/office/officeart/2018/2/layout/IconVerticalSolidList"/>
    <dgm:cxn modelId="{521321F0-23C8-45AD-A4A1-03F10707A01A}" type="presParOf" srcId="{39C0A9C0-5124-44DE-AEFA-ADC18915D3CA}" destId="{4D664A6D-4858-4025-B94B-4D57EF9FC16C}" srcOrd="2" destOrd="0" presId="urn:microsoft.com/office/officeart/2018/2/layout/IconVerticalSolidList"/>
    <dgm:cxn modelId="{D14F1DDB-1BF0-4DC7-83D1-DF7E2A3ECDFC}" type="presParOf" srcId="{39C0A9C0-5124-44DE-AEFA-ADC18915D3CA}" destId="{B5271835-75DC-4D1C-8736-E404C8F32E10}" srcOrd="3" destOrd="0" presId="urn:microsoft.com/office/officeart/2018/2/layout/IconVerticalSolidList"/>
    <dgm:cxn modelId="{83CE735C-51CA-4298-B8FC-ADBC1482AB13}" type="presParOf" srcId="{2AD6375D-0FCB-4F50-8FED-8C5588990BA0}" destId="{6D7D2858-74CA-4951-914B-5F30B981A1FA}" srcOrd="3" destOrd="0" presId="urn:microsoft.com/office/officeart/2018/2/layout/IconVerticalSolidList"/>
    <dgm:cxn modelId="{DF81D6CD-ED73-4E23-98C1-3F8E5D8640C3}" type="presParOf" srcId="{2AD6375D-0FCB-4F50-8FED-8C5588990BA0}" destId="{06A8F3C0-0205-4968-90E6-26BBE0AE9516}" srcOrd="4" destOrd="0" presId="urn:microsoft.com/office/officeart/2018/2/layout/IconVerticalSolidList"/>
    <dgm:cxn modelId="{969D6065-7FCC-4F4E-9599-6F6D3F48D8FE}" type="presParOf" srcId="{06A8F3C0-0205-4968-90E6-26BBE0AE9516}" destId="{6E2AD985-9A6F-45E1-8AD3-2965CD58BD5B}" srcOrd="0" destOrd="0" presId="urn:microsoft.com/office/officeart/2018/2/layout/IconVerticalSolidList"/>
    <dgm:cxn modelId="{40305DF6-883E-4A75-AD72-9992F1ACF1E4}" type="presParOf" srcId="{06A8F3C0-0205-4968-90E6-26BBE0AE9516}" destId="{1ADE4F88-B2C5-4ADB-A423-0CF36770CEFE}" srcOrd="1" destOrd="0" presId="urn:microsoft.com/office/officeart/2018/2/layout/IconVerticalSolidList"/>
    <dgm:cxn modelId="{55EE0F3E-7777-44E6-A5C9-FFED5C90B04B}" type="presParOf" srcId="{06A8F3C0-0205-4968-90E6-26BBE0AE9516}" destId="{AD96EF21-5B5D-45AD-A64F-4D779C743DA8}" srcOrd="2" destOrd="0" presId="urn:microsoft.com/office/officeart/2018/2/layout/IconVerticalSolidList"/>
    <dgm:cxn modelId="{7CBCA1BE-D74C-4558-9B0D-C4278F6DFD46}" type="presParOf" srcId="{06A8F3C0-0205-4968-90E6-26BBE0AE9516}" destId="{CDAE4042-C988-4333-9C62-8384FE30291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549B8-E8A7-4889-8A97-AF1749CA1ABD}">
      <dsp:nvSpPr>
        <dsp:cNvPr id="0" name=""/>
        <dsp:cNvSpPr/>
      </dsp:nvSpPr>
      <dsp:spPr>
        <a:xfrm>
          <a:off x="0" y="595"/>
          <a:ext cx="6781800" cy="13930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B1258C-0811-439C-BD8F-47A522864A94}">
      <dsp:nvSpPr>
        <dsp:cNvPr id="0" name=""/>
        <dsp:cNvSpPr/>
      </dsp:nvSpPr>
      <dsp:spPr>
        <a:xfrm>
          <a:off x="421391" y="314027"/>
          <a:ext cx="766167" cy="7661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23F2F3-0335-42EC-BA78-9096E8BF4507}">
      <dsp:nvSpPr>
        <dsp:cNvPr id="0" name=""/>
        <dsp:cNvSpPr/>
      </dsp:nvSpPr>
      <dsp:spPr>
        <a:xfrm>
          <a:off x="1608951" y="595"/>
          <a:ext cx="517284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429" tIns="147429" rIns="147429" bIns="147429" numCol="1" spcCol="1270" anchor="ctr" anchorCtr="0">
          <a:noAutofit/>
        </a:bodyPr>
        <a:lstStyle/>
        <a:p>
          <a:pPr marL="0" lvl="0" indent="0" algn="l" defTabSz="755650">
            <a:lnSpc>
              <a:spcPct val="100000"/>
            </a:lnSpc>
            <a:spcBef>
              <a:spcPct val="0"/>
            </a:spcBef>
            <a:spcAft>
              <a:spcPct val="35000"/>
            </a:spcAft>
            <a:buNone/>
          </a:pPr>
          <a:r>
            <a:rPr lang="en-US" sz="1700" kern="1200"/>
            <a:t>Start work on areas that are not already expensive</a:t>
          </a:r>
          <a:r>
            <a:rPr lang="en-US" sz="1700" kern="1200">
              <a:latin typeface="Calibri Light" panose="020F0302020204030204"/>
            </a:rPr>
            <a:t>, so these areas become more attractive</a:t>
          </a:r>
          <a:endParaRPr lang="en-US" sz="1700" kern="1200"/>
        </a:p>
      </dsp:txBody>
      <dsp:txXfrm>
        <a:off x="1608951" y="595"/>
        <a:ext cx="5172848" cy="1393031"/>
      </dsp:txXfrm>
    </dsp:sp>
    <dsp:sp modelId="{15533D22-6DF5-4201-8EC7-70F3C2C27D1B}">
      <dsp:nvSpPr>
        <dsp:cNvPr id="0" name=""/>
        <dsp:cNvSpPr/>
      </dsp:nvSpPr>
      <dsp:spPr>
        <a:xfrm>
          <a:off x="0" y="1741884"/>
          <a:ext cx="6781800" cy="13930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3353CE-6650-42C6-BFCC-3CF5666FAA4B}">
      <dsp:nvSpPr>
        <dsp:cNvPr id="0" name=""/>
        <dsp:cNvSpPr/>
      </dsp:nvSpPr>
      <dsp:spPr>
        <a:xfrm>
          <a:off x="421391" y="2055316"/>
          <a:ext cx="766167" cy="7661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271835-75DC-4D1C-8736-E404C8F32E10}">
      <dsp:nvSpPr>
        <dsp:cNvPr id="0" name=""/>
        <dsp:cNvSpPr/>
      </dsp:nvSpPr>
      <dsp:spPr>
        <a:xfrm>
          <a:off x="1608951" y="1741884"/>
          <a:ext cx="517284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429" tIns="147429" rIns="147429" bIns="147429" numCol="1" spcCol="1270" anchor="ctr" anchorCtr="0">
          <a:noAutofit/>
        </a:bodyPr>
        <a:lstStyle/>
        <a:p>
          <a:pPr marL="0" lvl="0" indent="0" algn="l" defTabSz="755650">
            <a:lnSpc>
              <a:spcPct val="100000"/>
            </a:lnSpc>
            <a:spcBef>
              <a:spcPct val="0"/>
            </a:spcBef>
            <a:spcAft>
              <a:spcPct val="35000"/>
            </a:spcAft>
            <a:buNone/>
          </a:pPr>
          <a:r>
            <a:rPr lang="en-US" sz="1700" kern="1200"/>
            <a:t>Put benches and nice trees and plants and lights on areas that are far away from downtown</a:t>
          </a:r>
        </a:p>
      </dsp:txBody>
      <dsp:txXfrm>
        <a:off x="1608951" y="1741884"/>
        <a:ext cx="5172848" cy="1393031"/>
      </dsp:txXfrm>
    </dsp:sp>
    <dsp:sp modelId="{6E2AD985-9A6F-45E1-8AD3-2965CD58BD5B}">
      <dsp:nvSpPr>
        <dsp:cNvPr id="0" name=""/>
        <dsp:cNvSpPr/>
      </dsp:nvSpPr>
      <dsp:spPr>
        <a:xfrm>
          <a:off x="0" y="3483173"/>
          <a:ext cx="6781800" cy="139303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DE4F88-B2C5-4ADB-A423-0CF36770CEFE}">
      <dsp:nvSpPr>
        <dsp:cNvPr id="0" name=""/>
        <dsp:cNvSpPr/>
      </dsp:nvSpPr>
      <dsp:spPr>
        <a:xfrm>
          <a:off x="421391" y="3796605"/>
          <a:ext cx="766167" cy="7661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AE4042-C988-4333-9C62-8384FE30291A}">
      <dsp:nvSpPr>
        <dsp:cNvPr id="0" name=""/>
        <dsp:cNvSpPr/>
      </dsp:nvSpPr>
      <dsp:spPr>
        <a:xfrm>
          <a:off x="1608951" y="3483173"/>
          <a:ext cx="517284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429" tIns="147429" rIns="147429" bIns="147429" numCol="1" spcCol="1270" anchor="ctr" anchorCtr="0">
          <a:noAutofit/>
        </a:bodyPr>
        <a:lstStyle/>
        <a:p>
          <a:pPr marL="0" lvl="0" indent="0" algn="l" defTabSz="755650">
            <a:lnSpc>
              <a:spcPct val="100000"/>
            </a:lnSpc>
            <a:spcBef>
              <a:spcPct val="0"/>
            </a:spcBef>
            <a:spcAft>
              <a:spcPct val="35000"/>
            </a:spcAft>
            <a:buNone/>
          </a:pPr>
          <a:r>
            <a:rPr lang="en-US" sz="1700" kern="1200"/>
            <a:t>Focus on making a "walking web" where there are benches, extra lights and a nice vibe in core streets, so all the more developed areas of the city would be connected</a:t>
          </a:r>
        </a:p>
      </dsp:txBody>
      <dsp:txXfrm>
        <a:off x="1608951" y="3483173"/>
        <a:ext cx="5172848" cy="139303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0BF5E9C-5255-416A-96C5-3395CF2F6A9A}" type="datetimeFigureOut">
              <a:t>6/8/2023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289533B8-323E-4B78-9BF4-550C51A9517B}" type="slidenum">
              <a:t>‹#›</a:t>
            </a:fld>
            <a:endParaRPr lang="en-US"/>
          </a:p>
        </p:txBody>
      </p:sp>
    </p:spTree>
    <p:extLst>
      <p:ext uri="{BB962C8B-B14F-4D97-AF65-F5344CB8AC3E}">
        <p14:creationId xmlns:p14="http://schemas.microsoft.com/office/powerpoint/2010/main" val="1511910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Qwynn</a:t>
            </a:r>
          </a:p>
        </p:txBody>
      </p:sp>
      <p:sp>
        <p:nvSpPr>
          <p:cNvPr id="4" name="Slide Number Placeholder 3"/>
          <p:cNvSpPr>
            <a:spLocks noGrp="1"/>
          </p:cNvSpPr>
          <p:nvPr>
            <p:ph type="sldNum" sz="quarter" idx="5"/>
          </p:nvPr>
        </p:nvSpPr>
        <p:spPr/>
        <p:txBody>
          <a:bodyPr/>
          <a:lstStyle/>
          <a:p>
            <a:fld id="{289533B8-323E-4B78-9BF4-550C51A9517B}" type="slidenum">
              <a:rPr lang="en-US"/>
              <a:t>2</a:t>
            </a:fld>
            <a:endParaRPr lang="en-US"/>
          </a:p>
        </p:txBody>
      </p:sp>
    </p:spTree>
    <p:extLst>
      <p:ext uri="{BB962C8B-B14F-4D97-AF65-F5344CB8AC3E}">
        <p14:creationId xmlns:p14="http://schemas.microsoft.com/office/powerpoint/2010/main" val="1341631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Yael</a:t>
            </a:r>
          </a:p>
        </p:txBody>
      </p:sp>
      <p:sp>
        <p:nvSpPr>
          <p:cNvPr id="4" name="Slide Number Placeholder 3"/>
          <p:cNvSpPr>
            <a:spLocks noGrp="1"/>
          </p:cNvSpPr>
          <p:nvPr>
            <p:ph type="sldNum" sz="quarter" idx="5"/>
          </p:nvPr>
        </p:nvSpPr>
        <p:spPr/>
        <p:txBody>
          <a:bodyPr/>
          <a:lstStyle/>
          <a:p>
            <a:fld id="{289533B8-323E-4B78-9BF4-550C51A9517B}" type="slidenum">
              <a:rPr lang="en-CA" smtClean="0"/>
              <a:t>11</a:t>
            </a:fld>
            <a:endParaRPr lang="en-CA"/>
          </a:p>
        </p:txBody>
      </p:sp>
    </p:spTree>
    <p:extLst>
      <p:ext uri="{BB962C8B-B14F-4D97-AF65-F5344CB8AC3E}">
        <p14:creationId xmlns:p14="http://schemas.microsoft.com/office/powerpoint/2010/main" val="1820630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Yael</a:t>
            </a:r>
          </a:p>
        </p:txBody>
      </p:sp>
      <p:sp>
        <p:nvSpPr>
          <p:cNvPr id="4" name="Slide Number Placeholder 3"/>
          <p:cNvSpPr>
            <a:spLocks noGrp="1"/>
          </p:cNvSpPr>
          <p:nvPr>
            <p:ph type="sldNum" sz="quarter" idx="5"/>
          </p:nvPr>
        </p:nvSpPr>
        <p:spPr/>
        <p:txBody>
          <a:bodyPr/>
          <a:lstStyle/>
          <a:p>
            <a:fld id="{289533B8-323E-4B78-9BF4-550C51A9517B}" type="slidenum">
              <a:rPr lang="en-CA" smtClean="0"/>
              <a:t>12</a:t>
            </a:fld>
            <a:endParaRPr lang="en-CA"/>
          </a:p>
        </p:txBody>
      </p:sp>
    </p:spTree>
    <p:extLst>
      <p:ext uri="{BB962C8B-B14F-4D97-AF65-F5344CB8AC3E}">
        <p14:creationId xmlns:p14="http://schemas.microsoft.com/office/powerpoint/2010/main" val="125475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E68B5263-57A5-4F62-8240-CEB02A15B2E2}" type="slidenum">
              <a:rPr lang="en-CA" smtClean="0"/>
              <a:t>19</a:t>
            </a:fld>
            <a:endParaRPr lang="en-CA"/>
          </a:p>
        </p:txBody>
      </p:sp>
    </p:spTree>
    <p:extLst>
      <p:ext uri="{BB962C8B-B14F-4D97-AF65-F5344CB8AC3E}">
        <p14:creationId xmlns:p14="http://schemas.microsoft.com/office/powerpoint/2010/main" val="3818193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Leo</a:t>
            </a:r>
          </a:p>
        </p:txBody>
      </p:sp>
      <p:sp>
        <p:nvSpPr>
          <p:cNvPr id="4" name="Slide Number Placeholder 3"/>
          <p:cNvSpPr>
            <a:spLocks noGrp="1"/>
          </p:cNvSpPr>
          <p:nvPr>
            <p:ph type="sldNum" sz="quarter" idx="5"/>
          </p:nvPr>
        </p:nvSpPr>
        <p:spPr/>
        <p:txBody>
          <a:bodyPr/>
          <a:lstStyle/>
          <a:p>
            <a:fld id="{289533B8-323E-4B78-9BF4-550C51A9517B}" type="slidenum">
              <a:rPr lang="en-CA" smtClean="0"/>
              <a:t>20</a:t>
            </a:fld>
            <a:endParaRPr lang="en-CA"/>
          </a:p>
        </p:txBody>
      </p:sp>
    </p:spTree>
    <p:extLst>
      <p:ext uri="{BB962C8B-B14F-4D97-AF65-F5344CB8AC3E}">
        <p14:creationId xmlns:p14="http://schemas.microsoft.com/office/powerpoint/2010/main" val="862791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Leo</a:t>
            </a:r>
          </a:p>
        </p:txBody>
      </p:sp>
      <p:sp>
        <p:nvSpPr>
          <p:cNvPr id="4" name="Slide Number Placeholder 3"/>
          <p:cNvSpPr>
            <a:spLocks noGrp="1"/>
          </p:cNvSpPr>
          <p:nvPr>
            <p:ph type="sldNum" sz="quarter" idx="5"/>
          </p:nvPr>
        </p:nvSpPr>
        <p:spPr/>
        <p:txBody>
          <a:bodyPr/>
          <a:lstStyle/>
          <a:p>
            <a:fld id="{289533B8-323E-4B78-9BF4-550C51A9517B}" type="slidenum">
              <a:rPr lang="en-CA" smtClean="0"/>
              <a:t>21</a:t>
            </a:fld>
            <a:endParaRPr lang="en-CA"/>
          </a:p>
        </p:txBody>
      </p:sp>
    </p:spTree>
    <p:extLst>
      <p:ext uri="{BB962C8B-B14F-4D97-AF65-F5344CB8AC3E}">
        <p14:creationId xmlns:p14="http://schemas.microsoft.com/office/powerpoint/2010/main" val="2719711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Luisa</a:t>
            </a:r>
          </a:p>
        </p:txBody>
      </p:sp>
      <p:sp>
        <p:nvSpPr>
          <p:cNvPr id="4" name="Slide Number Placeholder 3"/>
          <p:cNvSpPr>
            <a:spLocks noGrp="1"/>
          </p:cNvSpPr>
          <p:nvPr>
            <p:ph type="sldNum" sz="quarter" idx="5"/>
          </p:nvPr>
        </p:nvSpPr>
        <p:spPr/>
        <p:txBody>
          <a:bodyPr/>
          <a:lstStyle/>
          <a:p>
            <a:fld id="{289533B8-323E-4B78-9BF4-550C51A9517B}" type="slidenum">
              <a:rPr lang="en-US"/>
              <a:t>3</a:t>
            </a:fld>
            <a:endParaRPr lang="en-US"/>
          </a:p>
        </p:txBody>
      </p:sp>
    </p:spTree>
    <p:extLst>
      <p:ext uri="{BB962C8B-B14F-4D97-AF65-F5344CB8AC3E}">
        <p14:creationId xmlns:p14="http://schemas.microsoft.com/office/powerpoint/2010/main" val="1374332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Cole</a:t>
            </a:r>
          </a:p>
        </p:txBody>
      </p:sp>
      <p:sp>
        <p:nvSpPr>
          <p:cNvPr id="4" name="Slide Number Placeholder 3"/>
          <p:cNvSpPr>
            <a:spLocks noGrp="1"/>
          </p:cNvSpPr>
          <p:nvPr>
            <p:ph type="sldNum" sz="quarter" idx="5"/>
          </p:nvPr>
        </p:nvSpPr>
        <p:spPr/>
        <p:txBody>
          <a:bodyPr/>
          <a:lstStyle/>
          <a:p>
            <a:fld id="{289533B8-323E-4B78-9BF4-550C51A9517B}" type="slidenum">
              <a:rPr lang="en-US"/>
              <a:t>4</a:t>
            </a:fld>
            <a:endParaRPr lang="en-US"/>
          </a:p>
        </p:txBody>
      </p:sp>
    </p:spTree>
    <p:extLst>
      <p:ext uri="{BB962C8B-B14F-4D97-AF65-F5344CB8AC3E}">
        <p14:creationId xmlns:p14="http://schemas.microsoft.com/office/powerpoint/2010/main" val="3279133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Brianna</a:t>
            </a:r>
          </a:p>
        </p:txBody>
      </p:sp>
      <p:sp>
        <p:nvSpPr>
          <p:cNvPr id="4" name="Slide Number Placeholder 3"/>
          <p:cNvSpPr>
            <a:spLocks noGrp="1"/>
          </p:cNvSpPr>
          <p:nvPr>
            <p:ph type="sldNum" sz="quarter" idx="5"/>
          </p:nvPr>
        </p:nvSpPr>
        <p:spPr/>
        <p:txBody>
          <a:bodyPr/>
          <a:lstStyle/>
          <a:p>
            <a:fld id="{289533B8-323E-4B78-9BF4-550C51A9517B}" type="slidenum">
              <a:rPr lang="en-CA" smtClean="0"/>
              <a:t>5</a:t>
            </a:fld>
            <a:endParaRPr lang="en-CA"/>
          </a:p>
        </p:txBody>
      </p:sp>
    </p:spTree>
    <p:extLst>
      <p:ext uri="{BB962C8B-B14F-4D97-AF65-F5344CB8AC3E}">
        <p14:creationId xmlns:p14="http://schemas.microsoft.com/office/powerpoint/2010/main" val="2596499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Lucia</a:t>
            </a:r>
          </a:p>
        </p:txBody>
      </p:sp>
      <p:sp>
        <p:nvSpPr>
          <p:cNvPr id="4" name="Slide Number Placeholder 3"/>
          <p:cNvSpPr>
            <a:spLocks noGrp="1"/>
          </p:cNvSpPr>
          <p:nvPr>
            <p:ph type="sldNum" sz="quarter" idx="5"/>
          </p:nvPr>
        </p:nvSpPr>
        <p:spPr/>
        <p:txBody>
          <a:bodyPr/>
          <a:lstStyle/>
          <a:p>
            <a:fld id="{289533B8-323E-4B78-9BF4-550C51A9517B}" type="slidenum">
              <a:rPr lang="en-CA" smtClean="0"/>
              <a:t>6</a:t>
            </a:fld>
            <a:endParaRPr lang="en-CA"/>
          </a:p>
        </p:txBody>
      </p:sp>
    </p:spTree>
    <p:extLst>
      <p:ext uri="{BB962C8B-B14F-4D97-AF65-F5344CB8AC3E}">
        <p14:creationId xmlns:p14="http://schemas.microsoft.com/office/powerpoint/2010/main" val="3755792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Hazel</a:t>
            </a:r>
          </a:p>
        </p:txBody>
      </p:sp>
      <p:sp>
        <p:nvSpPr>
          <p:cNvPr id="4" name="Slide Number Placeholder 3"/>
          <p:cNvSpPr>
            <a:spLocks noGrp="1"/>
          </p:cNvSpPr>
          <p:nvPr>
            <p:ph type="sldNum" sz="quarter" idx="5"/>
          </p:nvPr>
        </p:nvSpPr>
        <p:spPr/>
        <p:txBody>
          <a:bodyPr/>
          <a:lstStyle/>
          <a:p>
            <a:fld id="{289533B8-323E-4B78-9BF4-550C51A9517B}" type="slidenum">
              <a:rPr lang="en-CA" smtClean="0"/>
              <a:t>7</a:t>
            </a:fld>
            <a:endParaRPr lang="en-CA"/>
          </a:p>
        </p:txBody>
      </p:sp>
    </p:spTree>
    <p:extLst>
      <p:ext uri="{BB962C8B-B14F-4D97-AF65-F5344CB8AC3E}">
        <p14:creationId xmlns:p14="http://schemas.microsoft.com/office/powerpoint/2010/main" val="3469576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Hazel</a:t>
            </a:r>
          </a:p>
        </p:txBody>
      </p:sp>
      <p:sp>
        <p:nvSpPr>
          <p:cNvPr id="4" name="Slide Number Placeholder 3"/>
          <p:cNvSpPr>
            <a:spLocks noGrp="1"/>
          </p:cNvSpPr>
          <p:nvPr>
            <p:ph type="sldNum" sz="quarter" idx="5"/>
          </p:nvPr>
        </p:nvSpPr>
        <p:spPr/>
        <p:txBody>
          <a:bodyPr/>
          <a:lstStyle/>
          <a:p>
            <a:fld id="{289533B8-323E-4B78-9BF4-550C51A9517B}" type="slidenum">
              <a:rPr lang="en-CA" smtClean="0"/>
              <a:t>8</a:t>
            </a:fld>
            <a:endParaRPr lang="en-CA"/>
          </a:p>
        </p:txBody>
      </p:sp>
    </p:spTree>
    <p:extLst>
      <p:ext uri="{BB962C8B-B14F-4D97-AF65-F5344CB8AC3E}">
        <p14:creationId xmlns:p14="http://schemas.microsoft.com/office/powerpoint/2010/main" val="3008422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Eri</a:t>
            </a:r>
          </a:p>
        </p:txBody>
      </p:sp>
      <p:sp>
        <p:nvSpPr>
          <p:cNvPr id="4" name="Slide Number Placeholder 3"/>
          <p:cNvSpPr>
            <a:spLocks noGrp="1"/>
          </p:cNvSpPr>
          <p:nvPr>
            <p:ph type="sldNum" sz="quarter" idx="5"/>
          </p:nvPr>
        </p:nvSpPr>
        <p:spPr/>
        <p:txBody>
          <a:bodyPr/>
          <a:lstStyle/>
          <a:p>
            <a:fld id="{289533B8-323E-4B78-9BF4-550C51A9517B}" type="slidenum">
              <a:rPr lang="en-CA" smtClean="0"/>
              <a:t>9</a:t>
            </a:fld>
            <a:endParaRPr lang="en-CA"/>
          </a:p>
        </p:txBody>
      </p:sp>
    </p:spTree>
    <p:extLst>
      <p:ext uri="{BB962C8B-B14F-4D97-AF65-F5344CB8AC3E}">
        <p14:creationId xmlns:p14="http://schemas.microsoft.com/office/powerpoint/2010/main" val="3348569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Eri</a:t>
            </a:r>
          </a:p>
        </p:txBody>
      </p:sp>
      <p:sp>
        <p:nvSpPr>
          <p:cNvPr id="4" name="Slide Number Placeholder 3"/>
          <p:cNvSpPr>
            <a:spLocks noGrp="1"/>
          </p:cNvSpPr>
          <p:nvPr>
            <p:ph type="sldNum" sz="quarter" idx="5"/>
          </p:nvPr>
        </p:nvSpPr>
        <p:spPr/>
        <p:txBody>
          <a:bodyPr/>
          <a:lstStyle/>
          <a:p>
            <a:fld id="{289533B8-323E-4B78-9BF4-550C51A9517B}" type="slidenum">
              <a:rPr lang="en-CA" smtClean="0"/>
              <a:t>10</a:t>
            </a:fld>
            <a:endParaRPr lang="en-CA"/>
          </a:p>
        </p:txBody>
      </p:sp>
    </p:spTree>
    <p:extLst>
      <p:ext uri="{BB962C8B-B14F-4D97-AF65-F5344CB8AC3E}">
        <p14:creationId xmlns:p14="http://schemas.microsoft.com/office/powerpoint/2010/main" val="1440811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la.streetsblog.org/2014/08/28/eyes-on-the-street-ribbon-cutting-for-new-west-sfv-l-a-river-bike-pat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9F3FDE5C-2B29-03F4-4888-B525284F9CA9}"/>
              </a:ext>
            </a:extLst>
          </p:cNvPr>
          <p:cNvPicPr>
            <a:picLocks noChangeAspect="1"/>
          </p:cNvPicPr>
          <p:nvPr/>
        </p:nvPicPr>
        <p:blipFill rotWithShape="1">
          <a:blip r:embed="rId2">
            <a:alphaModFix amt="50000"/>
          </a:blip>
          <a:srcRect t="6282" b="9448"/>
          <a:stretch/>
        </p:blipFill>
        <p:spPr>
          <a:xfrm>
            <a:off x="20" y="1"/>
            <a:ext cx="12191980" cy="6857999"/>
          </a:xfrm>
          <a:prstGeom prst="rect">
            <a:avLst/>
          </a:prstGeom>
        </p:spPr>
      </p:pic>
      <p:sp>
        <p:nvSpPr>
          <p:cNvPr id="3" name="Subtitle 2"/>
          <p:cNvSpPr>
            <a:spLocks noGrp="1"/>
          </p:cNvSpPr>
          <p:nvPr>
            <p:ph type="subTitle" idx="1"/>
          </p:nvPr>
        </p:nvSpPr>
        <p:spPr>
          <a:xfrm>
            <a:off x="1524000" y="4700535"/>
            <a:ext cx="9144000" cy="1484916"/>
          </a:xfrm>
        </p:spPr>
        <p:txBody>
          <a:bodyPr vert="horz" lIns="91440" tIns="45720" rIns="91440" bIns="45720" rtlCol="0" anchor="t">
            <a:normAutofit/>
          </a:bodyPr>
          <a:lstStyle/>
          <a:p>
            <a:r>
              <a:rPr lang="en-US" sz="1800" i="1" dirty="0">
                <a:solidFill>
                  <a:srgbClr val="FFFFFF"/>
                </a:solidFill>
                <a:latin typeface="Georgia Pro"/>
                <a:cs typeface="Calibri"/>
              </a:rPr>
              <a:t> A proposal by </a:t>
            </a:r>
            <a:r>
              <a:rPr lang="en-US" sz="1800" i="1" dirty="0">
                <a:solidFill>
                  <a:srgbClr val="FFFF00"/>
                </a:solidFill>
                <a:latin typeface="Georgia Pro"/>
                <a:cs typeface="Calibri"/>
              </a:rPr>
              <a:t>(YOUR GROUP)</a:t>
            </a:r>
          </a:p>
          <a:p>
            <a:r>
              <a:rPr lang="en-US" sz="2800" i="1" dirty="0">
                <a:solidFill>
                  <a:srgbClr val="FFFFFF"/>
                </a:solidFill>
                <a:latin typeface="Georgia Pro"/>
                <a:cs typeface="Calibri"/>
              </a:rPr>
              <a:t>With support from </a:t>
            </a:r>
            <a:r>
              <a:rPr lang="en-US" sz="2800" i="1" dirty="0">
                <a:solidFill>
                  <a:srgbClr val="FFFF00"/>
                </a:solidFill>
                <a:latin typeface="Georgia Pro"/>
                <a:cs typeface="Calibri"/>
              </a:rPr>
              <a:t>(Your school district) </a:t>
            </a:r>
          </a:p>
          <a:p>
            <a:r>
              <a:rPr lang="en-US" sz="2800" i="1" dirty="0">
                <a:solidFill>
                  <a:srgbClr val="FFFFFF"/>
                </a:solidFill>
                <a:latin typeface="Georgia Pro"/>
                <a:cs typeface="Calibri"/>
              </a:rPr>
              <a:t>and </a:t>
            </a:r>
            <a:r>
              <a:rPr lang="en-US" sz="2800" i="1" dirty="0">
                <a:solidFill>
                  <a:srgbClr val="FFFF00"/>
                </a:solidFill>
                <a:latin typeface="Georgia Pro"/>
                <a:cs typeface="Calibri"/>
              </a:rPr>
              <a:t>(anyone else you can get support from)</a:t>
            </a:r>
            <a:endParaRPr lang="en-US" sz="2800" i="1" dirty="0">
              <a:solidFill>
                <a:srgbClr val="FFFF00"/>
              </a:solidFill>
              <a:latin typeface="Georgia Pro"/>
            </a:endParaRPr>
          </a:p>
        </p:txBody>
      </p:sp>
      <p:sp>
        <p:nvSpPr>
          <p:cNvPr id="4" name="TextBox 3">
            <a:extLst>
              <a:ext uri="{FF2B5EF4-FFF2-40B4-BE49-F238E27FC236}">
                <a16:creationId xmlns:a16="http://schemas.microsoft.com/office/drawing/2014/main" id="{31D95B21-1191-72F7-0D55-3C066900E6A8}"/>
              </a:ext>
            </a:extLst>
          </p:cNvPr>
          <p:cNvSpPr txBox="1"/>
          <p:nvPr/>
        </p:nvSpPr>
        <p:spPr>
          <a:xfrm>
            <a:off x="366996" y="1417390"/>
            <a:ext cx="1127980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400" b="1" i="1" dirty="0">
                <a:latin typeface="Georgia Pro"/>
                <a:cs typeface="Calibri"/>
              </a:rPr>
              <a:t>MAKE </a:t>
            </a:r>
          </a:p>
          <a:p>
            <a:pPr algn="ctr"/>
            <a:r>
              <a:rPr lang="en-US" sz="6400" b="1" i="1" dirty="0">
                <a:solidFill>
                  <a:srgbClr val="FFFF00"/>
                </a:solidFill>
                <a:latin typeface="Georgia Pro"/>
                <a:cs typeface="Calibri"/>
              </a:rPr>
              <a:t>(Name of your city)</a:t>
            </a:r>
          </a:p>
          <a:p>
            <a:pPr algn="ctr"/>
            <a:r>
              <a:rPr lang="en-US" sz="6400" b="1" i="1" dirty="0">
                <a:latin typeface="Georgia Pro"/>
                <a:cs typeface="Calibri"/>
              </a:rPr>
              <a:t>A 15-MINUTE CITY </a:t>
            </a:r>
          </a:p>
        </p:txBody>
      </p:sp>
      <p:sp>
        <p:nvSpPr>
          <p:cNvPr id="2" name="Heart 1">
            <a:extLst>
              <a:ext uri="{FF2B5EF4-FFF2-40B4-BE49-F238E27FC236}">
                <a16:creationId xmlns:a16="http://schemas.microsoft.com/office/drawing/2014/main" id="{B9E55E39-92EE-8BCE-B1AC-608A33618AB5}"/>
              </a:ext>
            </a:extLst>
          </p:cNvPr>
          <p:cNvSpPr/>
          <p:nvPr/>
        </p:nvSpPr>
        <p:spPr>
          <a:xfrm>
            <a:off x="9690754" y="1181233"/>
            <a:ext cx="1263192" cy="1187777"/>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Heart 5">
            <a:extLst>
              <a:ext uri="{FF2B5EF4-FFF2-40B4-BE49-F238E27FC236}">
                <a16:creationId xmlns:a16="http://schemas.microsoft.com/office/drawing/2014/main" id="{71428B79-A773-C2DE-4D8E-4A33E97F7E97}"/>
              </a:ext>
            </a:extLst>
          </p:cNvPr>
          <p:cNvSpPr/>
          <p:nvPr/>
        </p:nvSpPr>
        <p:spPr>
          <a:xfrm>
            <a:off x="892404" y="1193542"/>
            <a:ext cx="1263192" cy="1187777"/>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F21564-D1EE-F25B-1D61-A3DCA94FC5C8}"/>
              </a:ext>
            </a:extLst>
          </p:cNvPr>
          <p:cNvSpPr>
            <a:spLocks noGrp="1"/>
          </p:cNvSpPr>
          <p:nvPr>
            <p:ph type="title"/>
          </p:nvPr>
        </p:nvSpPr>
        <p:spPr>
          <a:xfrm>
            <a:off x="838201" y="365125"/>
            <a:ext cx="5251316" cy="1807305"/>
          </a:xfrm>
        </p:spPr>
        <p:txBody>
          <a:bodyPr>
            <a:normAutofit/>
          </a:bodyPr>
          <a:lstStyle/>
          <a:p>
            <a:r>
              <a:rPr lang="en-US">
                <a:latin typeface="Comfortaa Medium" pitchFamily="2" charset="0"/>
                <a:cs typeface="Calibri Light"/>
              </a:rPr>
              <a:t>More Benches</a:t>
            </a:r>
          </a:p>
        </p:txBody>
      </p:sp>
      <p:sp>
        <p:nvSpPr>
          <p:cNvPr id="3" name="Content Placeholder 2">
            <a:extLst>
              <a:ext uri="{FF2B5EF4-FFF2-40B4-BE49-F238E27FC236}">
                <a16:creationId xmlns:a16="http://schemas.microsoft.com/office/drawing/2014/main" id="{76E14B22-178B-191A-F25C-DD081B4B9119}"/>
              </a:ext>
            </a:extLst>
          </p:cNvPr>
          <p:cNvSpPr>
            <a:spLocks noGrp="1"/>
          </p:cNvSpPr>
          <p:nvPr>
            <p:ph idx="1"/>
          </p:nvPr>
        </p:nvSpPr>
        <p:spPr>
          <a:xfrm>
            <a:off x="838200" y="2333297"/>
            <a:ext cx="4619621" cy="3843666"/>
          </a:xfrm>
        </p:spPr>
        <p:txBody>
          <a:bodyPr vert="horz" lIns="91440" tIns="45720" rIns="91440" bIns="45720" rtlCol="0">
            <a:normAutofit/>
          </a:bodyPr>
          <a:lstStyle/>
          <a:p>
            <a:pPr marL="0" indent="0">
              <a:buNone/>
            </a:pPr>
            <a:r>
              <a:rPr lang="en-US" sz="2000">
                <a:latin typeface="Roboto"/>
                <a:ea typeface="Roboto"/>
                <a:cs typeface="+mn-lt"/>
              </a:rPr>
              <a:t>Adding more benches away from the City centre could be helpful to a 15-minute city because when people are biking, they like to stop and rest.</a:t>
            </a:r>
            <a:endParaRPr lang="en-US" sz="2000">
              <a:latin typeface="Roboto"/>
              <a:ea typeface="Roboto"/>
              <a:cs typeface="Calibri"/>
            </a:endParaRPr>
          </a:p>
          <a:p>
            <a:pPr marL="0" indent="0">
              <a:buNone/>
            </a:pPr>
            <a:r>
              <a:rPr lang="en-US" sz="2000">
                <a:latin typeface="Roboto"/>
                <a:ea typeface="Roboto"/>
                <a:cs typeface="+mn-lt"/>
              </a:rPr>
              <a:t>People also think that walking or biking will make them tired, so if we put more benches, they know they will have a chance to take a break and be more likely to try.</a:t>
            </a:r>
            <a:endParaRPr lang="en-US" sz="2000">
              <a:latin typeface="Roboto"/>
              <a:ea typeface="Roboto"/>
              <a:cs typeface="Calibri"/>
            </a:endParaRPr>
          </a:p>
        </p:txBody>
      </p:sp>
      <p:pic>
        <p:nvPicPr>
          <p:cNvPr id="4" name="Picture 4" descr="Park Bench Free Stock Photo - Public Domain Pictures">
            <a:extLst>
              <a:ext uri="{FF2B5EF4-FFF2-40B4-BE49-F238E27FC236}">
                <a16:creationId xmlns:a16="http://schemas.microsoft.com/office/drawing/2014/main" id="{1810FA31-B642-3666-AB00-8EEED3652791}"/>
              </a:ext>
            </a:extLst>
          </p:cNvPr>
          <p:cNvPicPr>
            <a:picLocks noChangeAspect="1"/>
          </p:cNvPicPr>
          <p:nvPr/>
        </p:nvPicPr>
        <p:blipFill rotWithShape="1">
          <a:blip r:embed="rId3"/>
          <a:srcRect l="18156" r="18155"/>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240695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E06ADA-F7B0-4F8E-92FA-F8DB8B306221}"/>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en-US">
                <a:latin typeface="Comfortaa Medium"/>
              </a:rPr>
              <a:t>More Water Fountains</a:t>
            </a:r>
          </a:p>
        </p:txBody>
      </p:sp>
      <p:pic>
        <p:nvPicPr>
          <p:cNvPr id="13" name="Picture 13" descr="A picture containing grass, outdoor, public, curb&#10;&#10;Description automatically generated">
            <a:extLst>
              <a:ext uri="{FF2B5EF4-FFF2-40B4-BE49-F238E27FC236}">
                <a16:creationId xmlns:a16="http://schemas.microsoft.com/office/drawing/2014/main" id="{ED4884AC-BD73-AA45-35E6-1F25C6C997FF}"/>
              </a:ext>
            </a:extLst>
          </p:cNvPr>
          <p:cNvPicPr>
            <a:picLocks noChangeAspect="1"/>
          </p:cNvPicPr>
          <p:nvPr/>
        </p:nvPicPr>
        <p:blipFill rotWithShape="1">
          <a:blip r:embed="rId3"/>
          <a:srcRect l="5406" r="5406"/>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6" name="TextBox 55">
            <a:extLst>
              <a:ext uri="{FF2B5EF4-FFF2-40B4-BE49-F238E27FC236}">
                <a16:creationId xmlns:a16="http://schemas.microsoft.com/office/drawing/2014/main" id="{FB373CAE-C7CA-225B-52F1-86F38ECD93B5}"/>
              </a:ext>
            </a:extLst>
          </p:cNvPr>
          <p:cNvSpPr txBox="1"/>
          <p:nvPr/>
        </p:nvSpPr>
        <p:spPr>
          <a:xfrm>
            <a:off x="6467606" y="2171661"/>
            <a:ext cx="4840010" cy="384366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000">
                <a:latin typeface="Roboto"/>
                <a:ea typeface="Roboto"/>
                <a:cs typeface="Roboto"/>
              </a:rPr>
              <a:t>With our</a:t>
            </a:r>
            <a:r>
              <a:rPr lang="en-US" sz="2000" b="1">
                <a:latin typeface="Roboto"/>
                <a:ea typeface="Roboto"/>
                <a:cs typeface="Roboto"/>
              </a:rPr>
              <a:t> ever-increasing heat waves</a:t>
            </a:r>
            <a:r>
              <a:rPr lang="en-US" sz="2000">
                <a:latin typeface="Roboto"/>
                <a:ea typeface="Roboto"/>
                <a:cs typeface="Roboto"/>
              </a:rPr>
              <a:t> due to climate change, it is important to keep citizens hydrated as they are out and about.</a:t>
            </a:r>
          </a:p>
          <a:p>
            <a:pPr>
              <a:lnSpc>
                <a:spcPct val="90000"/>
              </a:lnSpc>
              <a:spcAft>
                <a:spcPts val="600"/>
              </a:spcAft>
            </a:pPr>
            <a:endParaRPr lang="en-US" sz="2000">
              <a:latin typeface="Roboto"/>
              <a:ea typeface="Roboto"/>
              <a:cs typeface="Calibri" panose="020F0502020204030204"/>
            </a:endParaRPr>
          </a:p>
          <a:p>
            <a:pPr>
              <a:lnSpc>
                <a:spcPct val="90000"/>
              </a:lnSpc>
              <a:spcAft>
                <a:spcPts val="600"/>
              </a:spcAft>
            </a:pPr>
            <a:r>
              <a:rPr lang="en-US" sz="2000">
                <a:latin typeface="Roboto"/>
                <a:ea typeface="Roboto"/>
                <a:cs typeface="Roboto"/>
              </a:rPr>
              <a:t>Most will probably not have a big, nourishing water bottle with them 100% of the time, which is why it's crucial for </a:t>
            </a:r>
            <a:r>
              <a:rPr lang="en-US" sz="2000" b="1">
                <a:latin typeface="Roboto"/>
                <a:ea typeface="Roboto"/>
                <a:cs typeface="Roboto"/>
              </a:rPr>
              <a:t>many more water fountains</a:t>
            </a:r>
            <a:r>
              <a:rPr lang="en-US" sz="2000">
                <a:latin typeface="Roboto"/>
                <a:ea typeface="Roboto"/>
                <a:cs typeface="Roboto"/>
              </a:rPr>
              <a:t> to be installed, close, convenient, and clean!</a:t>
            </a:r>
          </a:p>
          <a:p>
            <a:pPr>
              <a:lnSpc>
                <a:spcPct val="90000"/>
              </a:lnSpc>
              <a:spcAft>
                <a:spcPts val="600"/>
              </a:spcAft>
            </a:pPr>
            <a:endParaRPr lang="en-US" sz="2000">
              <a:latin typeface="Roboto"/>
              <a:ea typeface="Roboto"/>
              <a:cs typeface="Calibri" panose="020F0502020204030204"/>
            </a:endParaRPr>
          </a:p>
          <a:p>
            <a:pPr>
              <a:lnSpc>
                <a:spcPct val="90000"/>
              </a:lnSpc>
              <a:spcAft>
                <a:spcPts val="600"/>
              </a:spcAft>
            </a:pPr>
            <a:r>
              <a:rPr lang="en-US" sz="2000">
                <a:latin typeface="Roboto"/>
                <a:ea typeface="Roboto"/>
                <a:cs typeface="Roboto"/>
              </a:rPr>
              <a:t>They should be installed on busy roads as well as less-busy tracks, to encourage usage. </a:t>
            </a:r>
          </a:p>
          <a:p>
            <a:pPr>
              <a:lnSpc>
                <a:spcPct val="90000"/>
              </a:lnSpc>
              <a:spcAft>
                <a:spcPts val="600"/>
              </a:spcAft>
            </a:pPr>
            <a:endParaRPr lang="en-US" sz="2000">
              <a:latin typeface="Roboto"/>
              <a:ea typeface="Roboto"/>
              <a:cs typeface="Calibri" panose="020F0502020204030204"/>
            </a:endParaRPr>
          </a:p>
        </p:txBody>
      </p:sp>
    </p:spTree>
    <p:extLst>
      <p:ext uri="{BB962C8B-B14F-4D97-AF65-F5344CB8AC3E}">
        <p14:creationId xmlns:p14="http://schemas.microsoft.com/office/powerpoint/2010/main" val="16764807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5">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9E8A4E-D653-E7D8-DE17-B113A11DEADB}"/>
              </a:ext>
            </a:extLst>
          </p:cNvPr>
          <p:cNvSpPr>
            <a:spLocks noGrp="1"/>
          </p:cNvSpPr>
          <p:nvPr>
            <p:ph type="title"/>
          </p:nvPr>
        </p:nvSpPr>
        <p:spPr>
          <a:xfrm>
            <a:off x="6600264" y="556994"/>
            <a:ext cx="4753535" cy="1672499"/>
          </a:xfrm>
        </p:spPr>
        <p:txBody>
          <a:bodyPr>
            <a:normAutofit fontScale="90000"/>
          </a:bodyPr>
          <a:lstStyle/>
          <a:p>
            <a:r>
              <a:rPr lang="en-US" sz="4000">
                <a:latin typeface="Comfortaa Medium"/>
                <a:ea typeface="Roboto"/>
                <a:cs typeface="Calibri Light"/>
              </a:rPr>
              <a:t>More Trashcans and Recycling Bins</a:t>
            </a:r>
            <a:endParaRPr lang="en-US" sz="4000">
              <a:latin typeface="Comfortaa Medium"/>
              <a:ea typeface="Roboto"/>
            </a:endParaRPr>
          </a:p>
        </p:txBody>
      </p:sp>
      <p:pic>
        <p:nvPicPr>
          <p:cNvPr id="8" name="Picture 8">
            <a:extLst>
              <a:ext uri="{FF2B5EF4-FFF2-40B4-BE49-F238E27FC236}">
                <a16:creationId xmlns:a16="http://schemas.microsoft.com/office/drawing/2014/main" id="{524139C4-53F6-7F12-9398-766EFFCA8EC2}"/>
              </a:ext>
            </a:extLst>
          </p:cNvPr>
          <p:cNvPicPr>
            <a:picLocks noChangeAspect="1"/>
          </p:cNvPicPr>
          <p:nvPr/>
        </p:nvPicPr>
        <p:blipFill rotWithShape="1">
          <a:blip r:embed="rId3"/>
          <a:srcRect l="16530" r="16050" b="2"/>
          <a:stretch/>
        </p:blipFill>
        <p:spPr>
          <a:xfrm>
            <a:off x="-4642" y="10"/>
            <a:ext cx="3006061" cy="3339639"/>
          </a:xfrm>
          <a:prstGeom prst="rect">
            <a:avLst/>
          </a:prstGeom>
        </p:spPr>
      </p:pic>
      <p:pic>
        <p:nvPicPr>
          <p:cNvPr id="7" name="Picture 7">
            <a:extLst>
              <a:ext uri="{FF2B5EF4-FFF2-40B4-BE49-F238E27FC236}">
                <a16:creationId xmlns:a16="http://schemas.microsoft.com/office/drawing/2014/main" id="{2D4E51FF-B7F5-B4F0-2CCE-E0CC9C0A15F3}"/>
              </a:ext>
            </a:extLst>
          </p:cNvPr>
          <p:cNvPicPr>
            <a:picLocks noChangeAspect="1"/>
          </p:cNvPicPr>
          <p:nvPr/>
        </p:nvPicPr>
        <p:blipFill rotWithShape="1">
          <a:blip r:embed="rId4"/>
          <a:srcRect l="10352" r="22474" b="-1"/>
          <a:stretch/>
        </p:blipFill>
        <p:spPr>
          <a:xfrm>
            <a:off x="3198068" y="10"/>
            <a:ext cx="2991088" cy="3339639"/>
          </a:xfrm>
          <a:prstGeom prst="rect">
            <a:avLst/>
          </a:prstGeom>
        </p:spPr>
      </p:pic>
      <p:pic>
        <p:nvPicPr>
          <p:cNvPr id="6" name="Picture 6">
            <a:extLst>
              <a:ext uri="{FF2B5EF4-FFF2-40B4-BE49-F238E27FC236}">
                <a16:creationId xmlns:a16="http://schemas.microsoft.com/office/drawing/2014/main" id="{02F0E82E-5DF3-A193-560C-C1155CE7CA54}"/>
              </a:ext>
            </a:extLst>
          </p:cNvPr>
          <p:cNvPicPr>
            <a:picLocks noChangeAspect="1"/>
          </p:cNvPicPr>
          <p:nvPr/>
        </p:nvPicPr>
        <p:blipFill rotWithShape="1">
          <a:blip r:embed="rId5"/>
          <a:srcRect t="13295" b="5618"/>
          <a:stretch/>
        </p:blipFill>
        <p:spPr>
          <a:xfrm>
            <a:off x="-2" y="3518351"/>
            <a:ext cx="6189158" cy="3339649"/>
          </a:xfrm>
          <a:prstGeom prst="rect">
            <a:avLst/>
          </a:prstGeom>
        </p:spPr>
      </p:pic>
      <p:sp>
        <p:nvSpPr>
          <p:cNvPr id="3" name="Content Placeholder 2">
            <a:extLst>
              <a:ext uri="{FF2B5EF4-FFF2-40B4-BE49-F238E27FC236}">
                <a16:creationId xmlns:a16="http://schemas.microsoft.com/office/drawing/2014/main" id="{90782FBE-0601-0BFB-323C-DE80F4CD1A80}"/>
              </a:ext>
            </a:extLst>
          </p:cNvPr>
          <p:cNvSpPr>
            <a:spLocks noGrp="1"/>
          </p:cNvSpPr>
          <p:nvPr>
            <p:ph idx="1"/>
          </p:nvPr>
        </p:nvSpPr>
        <p:spPr>
          <a:xfrm>
            <a:off x="6600265" y="2413645"/>
            <a:ext cx="5088352" cy="3694734"/>
          </a:xfrm>
        </p:spPr>
        <p:txBody>
          <a:bodyPr vert="horz" lIns="91440" tIns="45720" rIns="91440" bIns="45720" rtlCol="0" anchor="t">
            <a:noAutofit/>
          </a:bodyPr>
          <a:lstStyle/>
          <a:p>
            <a:pPr marL="0" indent="0">
              <a:buNone/>
            </a:pPr>
            <a:r>
              <a:rPr lang="en-US" sz="2000">
                <a:latin typeface="Roboto"/>
                <a:ea typeface="Roboto"/>
                <a:cs typeface="Calibri"/>
              </a:rPr>
              <a:t>Bins for disposal are vital for the 15-minute establishment in our own city. </a:t>
            </a:r>
            <a:endParaRPr lang="en-US" sz="2000">
              <a:latin typeface="Roboto"/>
              <a:ea typeface="Roboto"/>
              <a:cs typeface="Roboto"/>
            </a:endParaRPr>
          </a:p>
          <a:p>
            <a:pPr marL="0" indent="0">
              <a:buNone/>
            </a:pPr>
            <a:r>
              <a:rPr lang="en-US" sz="2000">
                <a:latin typeface="Roboto"/>
                <a:ea typeface="Roboto"/>
                <a:cs typeface="Calibri"/>
              </a:rPr>
              <a:t>Naturally, citizens do not have places to put their waste and are usually discouraged by the lack of trashcans. They end up dropping it on the streets. </a:t>
            </a:r>
          </a:p>
          <a:p>
            <a:pPr marL="0" indent="0">
              <a:buNone/>
            </a:pPr>
            <a:r>
              <a:rPr lang="en-US" sz="2000">
                <a:latin typeface="Roboto"/>
                <a:ea typeface="Roboto"/>
                <a:cs typeface="Calibri"/>
              </a:rPr>
              <a:t>To keep our city clean, there should be more waste bins everywhere as well as recycling bins next to the garbage bins.</a:t>
            </a:r>
          </a:p>
        </p:txBody>
      </p:sp>
      <p:sp>
        <p:nvSpPr>
          <p:cNvPr id="11" name="TextBox 10">
            <a:extLst>
              <a:ext uri="{FF2B5EF4-FFF2-40B4-BE49-F238E27FC236}">
                <a16:creationId xmlns:a16="http://schemas.microsoft.com/office/drawing/2014/main" id="{52DAEEF7-6B1D-56ED-63E1-A433F43C37FE}"/>
              </a:ext>
            </a:extLst>
          </p:cNvPr>
          <p:cNvSpPr txBox="1"/>
          <p:nvPr/>
        </p:nvSpPr>
        <p:spPr>
          <a:xfrm>
            <a:off x="4195916" y="1123335"/>
            <a:ext cx="274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0"/>
              <a:t>❌</a:t>
            </a:r>
            <a:endParaRPr lang="en-US" sz="7000">
              <a:cs typeface="Calibri"/>
            </a:endParaRPr>
          </a:p>
        </p:txBody>
      </p:sp>
      <p:sp>
        <p:nvSpPr>
          <p:cNvPr id="12" name="TextBox 11">
            <a:extLst>
              <a:ext uri="{FF2B5EF4-FFF2-40B4-BE49-F238E27FC236}">
                <a16:creationId xmlns:a16="http://schemas.microsoft.com/office/drawing/2014/main" id="{85A210D3-ABC5-AAD8-E3B8-57E789F93EE2}"/>
              </a:ext>
            </a:extLst>
          </p:cNvPr>
          <p:cNvSpPr txBox="1"/>
          <p:nvPr/>
        </p:nvSpPr>
        <p:spPr>
          <a:xfrm>
            <a:off x="852948" y="1393723"/>
            <a:ext cx="274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0"/>
              <a:t>✔️</a:t>
            </a:r>
            <a:endParaRPr lang="en-US" sz="7000">
              <a:cs typeface="Calibri"/>
            </a:endParaRPr>
          </a:p>
        </p:txBody>
      </p:sp>
      <p:sp>
        <p:nvSpPr>
          <p:cNvPr id="13" name="TextBox 12">
            <a:extLst>
              <a:ext uri="{FF2B5EF4-FFF2-40B4-BE49-F238E27FC236}">
                <a16:creationId xmlns:a16="http://schemas.microsoft.com/office/drawing/2014/main" id="{92AD566A-3C60-ADFE-4ED6-0330791EE1E7}"/>
              </a:ext>
            </a:extLst>
          </p:cNvPr>
          <p:cNvSpPr txBox="1"/>
          <p:nvPr/>
        </p:nvSpPr>
        <p:spPr>
          <a:xfrm>
            <a:off x="2229463" y="4817735"/>
            <a:ext cx="274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0">
                <a:solidFill>
                  <a:srgbClr val="92D050"/>
                </a:solidFill>
              </a:rPr>
              <a:t>✔️</a:t>
            </a:r>
            <a:endParaRPr lang="en-US" sz="7000">
              <a:solidFill>
                <a:srgbClr val="92D050"/>
              </a:solidFill>
              <a:cs typeface="Calibri"/>
            </a:endParaRPr>
          </a:p>
        </p:txBody>
      </p:sp>
    </p:spTree>
    <p:extLst>
      <p:ext uri="{BB962C8B-B14F-4D97-AF65-F5344CB8AC3E}">
        <p14:creationId xmlns:p14="http://schemas.microsoft.com/office/powerpoint/2010/main" val="423609329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BBAAF7-E730-6135-DC95-6FD1EFA78F13}"/>
              </a:ext>
            </a:extLst>
          </p:cNvPr>
          <p:cNvSpPr>
            <a:spLocks noGrp="1"/>
          </p:cNvSpPr>
          <p:nvPr>
            <p:ph type="title"/>
          </p:nvPr>
        </p:nvSpPr>
        <p:spPr>
          <a:xfrm>
            <a:off x="7531610" y="365125"/>
            <a:ext cx="3822189" cy="1899912"/>
          </a:xfrm>
        </p:spPr>
        <p:txBody>
          <a:bodyPr>
            <a:normAutofit/>
          </a:bodyPr>
          <a:lstStyle/>
          <a:p>
            <a:r>
              <a:rPr lang="en-US" sz="2500" dirty="0">
                <a:latin typeface="Comfortaa Medium"/>
                <a:cs typeface="Calibri Light"/>
              </a:rPr>
              <a:t>Wider Sidewalks, </a:t>
            </a:r>
            <a:br>
              <a:rPr lang="en-US" sz="2500" dirty="0">
                <a:latin typeface="Comfortaa Medium"/>
                <a:cs typeface="Calibri Light"/>
              </a:rPr>
            </a:br>
            <a:r>
              <a:rPr lang="en-US" sz="2500" dirty="0">
                <a:latin typeface="Comfortaa Medium"/>
                <a:cs typeface="Calibri Light"/>
              </a:rPr>
              <a:t>as Well as Adding More Sidewalks on Neighborhoods Away from City Centre</a:t>
            </a:r>
            <a:endParaRPr lang="en-US" sz="2500" dirty="0">
              <a:latin typeface="Comfortaa Medium"/>
            </a:endParaRPr>
          </a:p>
        </p:txBody>
      </p:sp>
      <p:pic>
        <p:nvPicPr>
          <p:cNvPr id="4" name="Picture 4">
            <a:extLst>
              <a:ext uri="{FF2B5EF4-FFF2-40B4-BE49-F238E27FC236}">
                <a16:creationId xmlns:a16="http://schemas.microsoft.com/office/drawing/2014/main" id="{251177C9-6097-9ABA-900F-4C821ABB460B}"/>
              </a:ext>
            </a:extLst>
          </p:cNvPr>
          <p:cNvPicPr>
            <a:picLocks noChangeAspect="1"/>
          </p:cNvPicPr>
          <p:nvPr/>
        </p:nvPicPr>
        <p:blipFill rotWithShape="1">
          <a:blip r:embed="rId2"/>
          <a:srcRect l="16244" r="16242" b="-1"/>
          <a:stretch/>
        </p:blipFill>
        <p:spPr>
          <a:xfrm>
            <a:off x="1" y="10"/>
            <a:ext cx="6936390" cy="6857990"/>
          </a:xfrm>
          <a:prstGeom prst="rect">
            <a:avLst/>
          </a:prstGeom>
        </p:spPr>
      </p:pic>
      <p:sp>
        <p:nvSpPr>
          <p:cNvPr id="8" name="Content Placeholder 7">
            <a:extLst>
              <a:ext uri="{FF2B5EF4-FFF2-40B4-BE49-F238E27FC236}">
                <a16:creationId xmlns:a16="http://schemas.microsoft.com/office/drawing/2014/main" id="{BE05C301-898A-65E6-90EB-6BCE0ABCC70B}"/>
              </a:ext>
            </a:extLst>
          </p:cNvPr>
          <p:cNvSpPr>
            <a:spLocks noGrp="1"/>
          </p:cNvSpPr>
          <p:nvPr>
            <p:ph idx="1"/>
          </p:nvPr>
        </p:nvSpPr>
        <p:spPr>
          <a:xfrm>
            <a:off x="7531610" y="2434201"/>
            <a:ext cx="3822189" cy="3742762"/>
          </a:xfrm>
        </p:spPr>
        <p:txBody>
          <a:bodyPr vert="horz" lIns="91440" tIns="45720" rIns="91440" bIns="45720" rtlCol="0">
            <a:normAutofit/>
          </a:bodyPr>
          <a:lstStyle/>
          <a:p>
            <a:pPr marL="0" indent="0">
              <a:buNone/>
            </a:pPr>
            <a:r>
              <a:rPr lang="en-US" sz="2000">
                <a:latin typeface="Arial"/>
                <a:cs typeface="Arial"/>
              </a:rPr>
              <a:t>It is important to focus on the whole city, </a:t>
            </a:r>
            <a:r>
              <a:rPr lang="en-US" sz="2000" b="1">
                <a:latin typeface="Arial"/>
                <a:cs typeface="Arial"/>
              </a:rPr>
              <a:t>including side roads</a:t>
            </a:r>
            <a:r>
              <a:rPr lang="en-US" sz="2000">
                <a:latin typeface="Arial"/>
                <a:cs typeface="Arial"/>
              </a:rPr>
              <a:t>, so that it is possible for people to walk easily and safely if they choose to.</a:t>
            </a:r>
            <a:endParaRPr lang="en-US" sz="2000">
              <a:latin typeface="Calibri" panose="020F0502020204030204"/>
              <a:cs typeface="Calibri"/>
            </a:endParaRPr>
          </a:p>
          <a:p>
            <a:pPr marL="0" indent="0">
              <a:buNone/>
            </a:pPr>
            <a:endParaRPr lang="en-US" sz="2000">
              <a:latin typeface="Arial"/>
              <a:cs typeface="Arial"/>
            </a:endParaRPr>
          </a:p>
          <a:p>
            <a:pPr marL="0" indent="0">
              <a:buNone/>
            </a:pPr>
            <a:r>
              <a:rPr lang="en-US" sz="2000">
                <a:latin typeface="Arial"/>
                <a:cs typeface="Arial"/>
              </a:rPr>
              <a:t>This would be very important in terms of </a:t>
            </a:r>
            <a:r>
              <a:rPr lang="en-US" sz="2000" b="1">
                <a:latin typeface="Arial"/>
                <a:cs typeface="Arial"/>
              </a:rPr>
              <a:t>accessibility and helping people with wheelchairs.</a:t>
            </a:r>
            <a:endParaRPr lang="en-US" sz="2000" b="1">
              <a:cs typeface="Calibri"/>
            </a:endParaRPr>
          </a:p>
        </p:txBody>
      </p:sp>
    </p:spTree>
    <p:extLst>
      <p:ext uri="{BB962C8B-B14F-4D97-AF65-F5344CB8AC3E}">
        <p14:creationId xmlns:p14="http://schemas.microsoft.com/office/powerpoint/2010/main" val="336717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EF3EE-4E44-EA73-C409-494F924DD360}"/>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en-US">
                <a:latin typeface="Comfortaa Medium" pitchFamily="2" charset="0"/>
              </a:rPr>
              <a:t>More Streetlights</a:t>
            </a:r>
          </a:p>
        </p:txBody>
      </p:sp>
      <p:pic>
        <p:nvPicPr>
          <p:cNvPr id="5" name="Picture 4" descr="Lamppost at night">
            <a:extLst>
              <a:ext uri="{FF2B5EF4-FFF2-40B4-BE49-F238E27FC236}">
                <a16:creationId xmlns:a16="http://schemas.microsoft.com/office/drawing/2014/main" id="{52F3C979-A7E4-B20D-17C1-53D056645579}"/>
              </a:ext>
            </a:extLst>
          </p:cNvPr>
          <p:cNvPicPr>
            <a:picLocks noChangeAspect="1"/>
          </p:cNvPicPr>
          <p:nvPr/>
        </p:nvPicPr>
        <p:blipFill rotWithShape="1">
          <a:blip r:embed="rId2"/>
          <a:srcRect l="33226" r="7239"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TextBox 3">
            <a:extLst>
              <a:ext uri="{FF2B5EF4-FFF2-40B4-BE49-F238E27FC236}">
                <a16:creationId xmlns:a16="http://schemas.microsoft.com/office/drawing/2014/main" id="{D7757619-8CA4-4C03-9D25-227CED169690}"/>
              </a:ext>
            </a:extLst>
          </p:cNvPr>
          <p:cNvSpPr txBox="1"/>
          <p:nvPr/>
        </p:nvSpPr>
        <p:spPr>
          <a:xfrm>
            <a:off x="6513788" y="2333297"/>
            <a:ext cx="4840010" cy="3843666"/>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400">
                <a:latin typeface="Roboto" panose="02000000000000000000" pitchFamily="2" charset="0"/>
                <a:ea typeface="Roboto" panose="02000000000000000000" pitchFamily="2" charset="0"/>
              </a:rPr>
              <a:t>This would make the City safer and more comfortable for pedestrians and bikers.</a:t>
            </a:r>
          </a:p>
          <a:p>
            <a:pPr indent="-228600">
              <a:lnSpc>
                <a:spcPct val="90000"/>
              </a:lnSpc>
              <a:spcAft>
                <a:spcPts val="600"/>
              </a:spcAft>
              <a:buFont typeface="Arial" panose="020B0604020202020204" pitchFamily="34" charset="0"/>
              <a:buChar char="•"/>
            </a:pPr>
            <a:r>
              <a:rPr lang="en-US" sz="2400">
                <a:latin typeface="Roboto" panose="02000000000000000000" pitchFamily="2" charset="0"/>
                <a:ea typeface="Roboto" panose="02000000000000000000" pitchFamily="2" charset="0"/>
              </a:rPr>
              <a:t>Streetlights should not only be installed in areas that are close to the </a:t>
            </a:r>
            <a:r>
              <a:rPr lang="en-US" sz="2400" err="1">
                <a:latin typeface="Roboto" panose="02000000000000000000" pitchFamily="2" charset="0"/>
                <a:ea typeface="Roboto" panose="02000000000000000000" pitchFamily="2" charset="0"/>
              </a:rPr>
              <a:t>centre</a:t>
            </a:r>
            <a:r>
              <a:rPr lang="en-US" sz="2400">
                <a:latin typeface="Roboto" panose="02000000000000000000" pitchFamily="2" charset="0"/>
                <a:ea typeface="Roboto" panose="02000000000000000000" pitchFamily="2" charset="0"/>
              </a:rPr>
              <a:t>, but connecting our City’s neighborhoods through pathways that are cyclist and pedestrian-safe.</a:t>
            </a:r>
          </a:p>
        </p:txBody>
      </p:sp>
    </p:spTree>
    <p:extLst>
      <p:ext uri="{BB962C8B-B14F-4D97-AF65-F5344CB8AC3E}">
        <p14:creationId xmlns:p14="http://schemas.microsoft.com/office/powerpoint/2010/main" val="3281723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BFC0C635-2135-64C0-4A1B-C298FAF4EC12}"/>
              </a:ext>
            </a:extLst>
          </p:cNvPr>
          <p:cNvPicPr>
            <a:picLocks noChangeAspect="1"/>
          </p:cNvPicPr>
          <p:nvPr/>
        </p:nvPicPr>
        <p:blipFill rotWithShape="1">
          <a:blip r:embed="rId2"/>
          <a:srcRect r="2" b="2656"/>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CE9DCF-0CAF-9243-82A4-7E82AA6F30AE}"/>
              </a:ext>
            </a:extLst>
          </p:cNvPr>
          <p:cNvSpPr>
            <a:spLocks noGrp="1"/>
          </p:cNvSpPr>
          <p:nvPr>
            <p:ph type="title"/>
          </p:nvPr>
        </p:nvSpPr>
        <p:spPr>
          <a:xfrm>
            <a:off x="609737" y="464517"/>
            <a:ext cx="3822189" cy="1899912"/>
          </a:xfrm>
        </p:spPr>
        <p:txBody>
          <a:bodyPr>
            <a:normAutofit/>
          </a:bodyPr>
          <a:lstStyle/>
          <a:p>
            <a:r>
              <a:rPr lang="en-US" b="1">
                <a:latin typeface="Comfortaa"/>
                <a:cs typeface="Calibri Light"/>
              </a:rPr>
              <a:t>Bike Lanes</a:t>
            </a:r>
            <a:endParaRPr lang="en-US" b="1">
              <a:latin typeface="Comfortaa"/>
            </a:endParaRPr>
          </a:p>
        </p:txBody>
      </p:sp>
      <p:sp>
        <p:nvSpPr>
          <p:cNvPr id="3" name="Content Placeholder 2">
            <a:extLst>
              <a:ext uri="{FF2B5EF4-FFF2-40B4-BE49-F238E27FC236}">
                <a16:creationId xmlns:a16="http://schemas.microsoft.com/office/drawing/2014/main" id="{6CF06253-2C7A-17DA-6DC4-A1B19D38063D}"/>
              </a:ext>
            </a:extLst>
          </p:cNvPr>
          <p:cNvSpPr>
            <a:spLocks noGrp="1"/>
          </p:cNvSpPr>
          <p:nvPr>
            <p:ph idx="1"/>
          </p:nvPr>
        </p:nvSpPr>
        <p:spPr>
          <a:xfrm>
            <a:off x="508262" y="2120558"/>
            <a:ext cx="3822189" cy="4084685"/>
          </a:xfrm>
        </p:spPr>
        <p:txBody>
          <a:bodyPr vert="horz" lIns="91440" tIns="45720" rIns="91440" bIns="45720" rtlCol="0" anchor="t">
            <a:normAutofit/>
          </a:bodyPr>
          <a:lstStyle/>
          <a:p>
            <a:pPr marL="0" indent="0">
              <a:buNone/>
            </a:pPr>
            <a:r>
              <a:rPr lang="en-US" sz="2400">
                <a:latin typeface="Roboto"/>
                <a:ea typeface="Roboto"/>
                <a:cs typeface="+mn-lt"/>
              </a:rPr>
              <a:t>It would be best to make more bike paths to central places in the cities, like malls and work buildings so that people can ride their bike regularly.</a:t>
            </a:r>
          </a:p>
          <a:p>
            <a:pPr marL="0" indent="0">
              <a:buNone/>
            </a:pPr>
            <a:r>
              <a:rPr lang="en-US" sz="2400">
                <a:latin typeface="Roboto"/>
                <a:ea typeface="Roboto"/>
                <a:cs typeface="Calibri"/>
              </a:rPr>
              <a:t>Also make the existing bike lanes safe all over the city – by adding a </a:t>
            </a:r>
            <a:r>
              <a:rPr lang="en-US" sz="2400" b="1">
                <a:latin typeface="Roboto"/>
                <a:ea typeface="Roboto"/>
                <a:cs typeface="Calibri"/>
              </a:rPr>
              <a:t>physical separation</a:t>
            </a:r>
            <a:r>
              <a:rPr lang="en-US" sz="2400">
                <a:latin typeface="Roboto"/>
                <a:ea typeface="Roboto"/>
                <a:cs typeface="Calibri"/>
              </a:rPr>
              <a:t> between the bike lane and the car lane.</a:t>
            </a:r>
          </a:p>
        </p:txBody>
      </p:sp>
    </p:spTree>
    <p:extLst>
      <p:ext uri="{BB962C8B-B14F-4D97-AF65-F5344CB8AC3E}">
        <p14:creationId xmlns:p14="http://schemas.microsoft.com/office/powerpoint/2010/main" val="8483399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9F57D0-9110-FF31-33E1-FB1B6359B18A}"/>
              </a:ext>
            </a:extLst>
          </p:cNvPr>
          <p:cNvSpPr>
            <a:spLocks noGrp="1"/>
          </p:cNvSpPr>
          <p:nvPr>
            <p:ph type="title"/>
          </p:nvPr>
        </p:nvSpPr>
        <p:spPr>
          <a:xfrm>
            <a:off x="838200" y="365125"/>
            <a:ext cx="10515600" cy="1325563"/>
          </a:xfrm>
        </p:spPr>
        <p:txBody>
          <a:bodyPr>
            <a:normAutofit/>
          </a:bodyPr>
          <a:lstStyle/>
          <a:p>
            <a:r>
              <a:rPr lang="en-US" b="1">
                <a:latin typeface="Comfortaa"/>
                <a:cs typeface="Calibri Light"/>
              </a:rPr>
              <a:t>Bike Lane Maps </a:t>
            </a:r>
            <a:endParaRPr lang="en-US" b="1">
              <a:latin typeface="Comfortaa" pitchFamily="2" charset="0"/>
              <a:cs typeface="Calibri Light"/>
            </a:endParaRPr>
          </a:p>
        </p:txBody>
      </p:sp>
      <p:sp>
        <p:nvSpPr>
          <p:cNvPr id="3" name="Content Placeholder 2">
            <a:extLst>
              <a:ext uri="{FF2B5EF4-FFF2-40B4-BE49-F238E27FC236}">
                <a16:creationId xmlns:a16="http://schemas.microsoft.com/office/drawing/2014/main" id="{861AC47A-7572-04F4-85C8-21DE72D5247F}"/>
              </a:ext>
            </a:extLst>
          </p:cNvPr>
          <p:cNvSpPr>
            <a:spLocks noGrp="1"/>
          </p:cNvSpPr>
          <p:nvPr>
            <p:ph idx="1"/>
          </p:nvPr>
        </p:nvSpPr>
        <p:spPr>
          <a:xfrm>
            <a:off x="729183" y="1909930"/>
            <a:ext cx="5006418" cy="4163337"/>
          </a:xfrm>
        </p:spPr>
        <p:txBody>
          <a:bodyPr vert="horz" lIns="91440" tIns="45720" rIns="91440" bIns="45720" rtlCol="0">
            <a:normAutofit/>
          </a:bodyPr>
          <a:lstStyle/>
          <a:p>
            <a:pPr marL="0" indent="0">
              <a:buNone/>
            </a:pPr>
            <a:r>
              <a:rPr lang="en-US" sz="2200">
                <a:latin typeface="Roboto" panose="02000000000000000000" pitchFamily="2" charset="0"/>
                <a:ea typeface="Roboto" panose="02000000000000000000" pitchFamily="2" charset="0"/>
                <a:cs typeface="Calibri" panose="020F0502020204030204"/>
              </a:rPr>
              <a:t>It is very important to have maps because people complain that the bike paths are too confusing, so if we put up big easy to understand maps, it will help people feel more confident in biking in the city, and if they feel more confident, they will feel more encouraged to bike and this will help create a car free city.</a:t>
            </a:r>
          </a:p>
          <a:p>
            <a:pPr marL="0" indent="0">
              <a:buNone/>
            </a:pPr>
            <a:r>
              <a:rPr lang="en-US" sz="2200">
                <a:latin typeface="Roboto" panose="02000000000000000000" pitchFamily="2" charset="0"/>
                <a:ea typeface="Roboto" panose="02000000000000000000" pitchFamily="2" charset="0"/>
                <a:cs typeface="+mn-lt"/>
              </a:rPr>
              <a:t>Located in crucial intersections, these would make it easier for a person riding a bike on a bike lane to find out where the bike lane continues. </a:t>
            </a:r>
            <a:endParaRPr lang="en-US" sz="2200">
              <a:latin typeface="Roboto" panose="02000000000000000000" pitchFamily="2" charset="0"/>
              <a:ea typeface="Roboto" panose="02000000000000000000" pitchFamily="2" charset="0"/>
            </a:endParaRPr>
          </a:p>
        </p:txBody>
      </p:sp>
      <p:pic>
        <p:nvPicPr>
          <p:cNvPr id="4" name="Picture 4" descr="A picture containing text, electronics, computer&#10;&#10;Description automatically generated">
            <a:extLst>
              <a:ext uri="{FF2B5EF4-FFF2-40B4-BE49-F238E27FC236}">
                <a16:creationId xmlns:a16="http://schemas.microsoft.com/office/drawing/2014/main" id="{8079B20D-F8E9-3362-60E4-EB28105E4494}"/>
              </a:ext>
            </a:extLst>
          </p:cNvPr>
          <p:cNvPicPr>
            <a:picLocks noChangeAspect="1"/>
          </p:cNvPicPr>
          <p:nvPr/>
        </p:nvPicPr>
        <p:blipFill rotWithShape="1">
          <a:blip r:embed="rId2"/>
          <a:srcRect l="9804" r="6686" b="1"/>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
        <p:nvSpPr>
          <p:cNvPr id="5" name="Arrow: Down 4">
            <a:extLst>
              <a:ext uri="{FF2B5EF4-FFF2-40B4-BE49-F238E27FC236}">
                <a16:creationId xmlns:a16="http://schemas.microsoft.com/office/drawing/2014/main" id="{1F783CB6-7E66-E4BA-0AE9-AF3AC69FFD4A}"/>
              </a:ext>
            </a:extLst>
          </p:cNvPr>
          <p:cNvSpPr/>
          <p:nvPr/>
        </p:nvSpPr>
        <p:spPr>
          <a:xfrm>
            <a:off x="7392243" y="448834"/>
            <a:ext cx="2336319" cy="1678556"/>
          </a:xfrm>
          <a:prstGeom prst="down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cs typeface="Calibri"/>
              </a:rPr>
              <a:t>They would look like this but with bike lanes instead.</a:t>
            </a:r>
          </a:p>
        </p:txBody>
      </p:sp>
    </p:spTree>
    <p:extLst>
      <p:ext uri="{BB962C8B-B14F-4D97-AF65-F5344CB8AC3E}">
        <p14:creationId xmlns:p14="http://schemas.microsoft.com/office/powerpoint/2010/main" val="3211862865"/>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69DF7B-B75F-5ED0-DAEF-9BCCED49CD31}"/>
              </a:ext>
            </a:extLst>
          </p:cNvPr>
          <p:cNvSpPr>
            <a:spLocks noGrp="1"/>
          </p:cNvSpPr>
          <p:nvPr>
            <p:ph type="title"/>
          </p:nvPr>
        </p:nvSpPr>
        <p:spPr>
          <a:xfrm>
            <a:off x="6513788" y="365125"/>
            <a:ext cx="4840010" cy="1807305"/>
          </a:xfrm>
        </p:spPr>
        <p:txBody>
          <a:bodyPr>
            <a:normAutofit/>
          </a:bodyPr>
          <a:lstStyle/>
          <a:p>
            <a:r>
              <a:rPr lang="en-US">
                <a:latin typeface="Comfortaa Medium"/>
                <a:cs typeface="Calibri Light"/>
              </a:rPr>
              <a:t>More Bike Racks</a:t>
            </a:r>
            <a:endParaRPr lang="en-US">
              <a:latin typeface="Comfortaa Medium"/>
            </a:endParaRPr>
          </a:p>
        </p:txBody>
      </p:sp>
      <p:pic>
        <p:nvPicPr>
          <p:cNvPr id="4" name="Picture 4" descr="A picture containing outdoor, ground, grass, metal&#10;&#10;Description automatically generated">
            <a:extLst>
              <a:ext uri="{FF2B5EF4-FFF2-40B4-BE49-F238E27FC236}">
                <a16:creationId xmlns:a16="http://schemas.microsoft.com/office/drawing/2014/main" id="{BC58B9A3-13B4-9750-E21B-3D5F9207DB54}"/>
              </a:ext>
            </a:extLst>
          </p:cNvPr>
          <p:cNvPicPr>
            <a:picLocks noChangeAspect="1"/>
          </p:cNvPicPr>
          <p:nvPr/>
        </p:nvPicPr>
        <p:blipFill rotWithShape="1">
          <a:blip r:embed="rId2"/>
          <a:srcRect l="17902" r="39511"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DF2B73C5-129A-EF24-B235-927B81FC8F39}"/>
              </a:ext>
            </a:extLst>
          </p:cNvPr>
          <p:cNvSpPr>
            <a:spLocks noGrp="1"/>
          </p:cNvSpPr>
          <p:nvPr>
            <p:ph idx="1"/>
          </p:nvPr>
        </p:nvSpPr>
        <p:spPr>
          <a:xfrm>
            <a:off x="6116569" y="2333297"/>
            <a:ext cx="5726059" cy="3843666"/>
          </a:xfrm>
        </p:spPr>
        <p:txBody>
          <a:bodyPr vert="horz" lIns="91440" tIns="45720" rIns="91440" bIns="45720" rtlCol="0" anchor="t">
            <a:normAutofit/>
          </a:bodyPr>
          <a:lstStyle/>
          <a:p>
            <a:pPr marL="0" indent="0">
              <a:buNone/>
            </a:pPr>
            <a:r>
              <a:rPr lang="en-US" sz="2200">
                <a:latin typeface="Roboto"/>
                <a:ea typeface="Roboto"/>
                <a:cs typeface="+mn-lt"/>
              </a:rPr>
              <a:t>More bike racks around the City – so that people who are biking can take breaks and so that you can park your bike if you want to go somewhere where you can't take your bike inside (like a store or work).</a:t>
            </a:r>
          </a:p>
          <a:p>
            <a:pPr marL="0" indent="0">
              <a:buNone/>
            </a:pPr>
            <a:r>
              <a:rPr lang="en-US" sz="2200">
                <a:latin typeface="Roboto"/>
                <a:ea typeface="Roboto"/>
                <a:cs typeface="Calibri"/>
              </a:rPr>
              <a:t>Permanent bike locks on busy places would be a good idea.</a:t>
            </a:r>
            <a:endParaRPr lang="en-US" sz="2200">
              <a:latin typeface="Roboto" panose="02000000000000000000" pitchFamily="2" charset="0"/>
              <a:ea typeface="Roboto" panose="02000000000000000000" pitchFamily="2" charset="0"/>
              <a:cs typeface="Calibri"/>
            </a:endParaRPr>
          </a:p>
        </p:txBody>
      </p:sp>
    </p:spTree>
    <p:extLst>
      <p:ext uri="{BB962C8B-B14F-4D97-AF65-F5344CB8AC3E}">
        <p14:creationId xmlns:p14="http://schemas.microsoft.com/office/powerpoint/2010/main" val="2907488816"/>
      </p:ext>
    </p:extLst>
  </p:cSld>
  <p:clrMapOvr>
    <a:masterClrMapping/>
  </p:clrMapOvr>
  <p:transition spd="slow">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4A920F-5FA6-FFBE-C139-2DC13D3F6EFD}"/>
              </a:ext>
            </a:extLst>
          </p:cNvPr>
          <p:cNvSpPr>
            <a:spLocks noGrp="1"/>
          </p:cNvSpPr>
          <p:nvPr>
            <p:ph type="title"/>
          </p:nvPr>
        </p:nvSpPr>
        <p:spPr>
          <a:xfrm>
            <a:off x="6513788" y="365125"/>
            <a:ext cx="4840010" cy="1807305"/>
          </a:xfrm>
        </p:spPr>
        <p:txBody>
          <a:bodyPr>
            <a:normAutofit/>
          </a:bodyPr>
          <a:lstStyle/>
          <a:p>
            <a:r>
              <a:rPr lang="en-US">
                <a:latin typeface="Comfortaa Medium"/>
                <a:cs typeface="Calibri Light"/>
              </a:rPr>
              <a:t>Bike Check-outs</a:t>
            </a:r>
            <a:endParaRPr lang="en-US">
              <a:latin typeface="Comfortaa Medium" pitchFamily="2" charset="0"/>
            </a:endParaRPr>
          </a:p>
        </p:txBody>
      </p:sp>
      <p:pic>
        <p:nvPicPr>
          <p:cNvPr id="7" name="Picture 4">
            <a:extLst>
              <a:ext uri="{FF2B5EF4-FFF2-40B4-BE49-F238E27FC236}">
                <a16:creationId xmlns:a16="http://schemas.microsoft.com/office/drawing/2014/main" id="{19D4533D-AEBE-4734-B76A-3600C32A4EDB}"/>
              </a:ext>
            </a:extLst>
          </p:cNvPr>
          <p:cNvPicPr>
            <a:picLocks noChangeAspect="1"/>
          </p:cNvPicPr>
          <p:nvPr/>
        </p:nvPicPr>
        <p:blipFill rotWithShape="1">
          <a:blip r:embed="rId2"/>
          <a:srcRect l="17185" r="32646"/>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2EBDF3BF-C43C-C929-BAC8-B0076241DB5F}"/>
              </a:ext>
            </a:extLst>
          </p:cNvPr>
          <p:cNvSpPr>
            <a:spLocks noGrp="1"/>
          </p:cNvSpPr>
          <p:nvPr>
            <p:ph idx="1"/>
          </p:nvPr>
        </p:nvSpPr>
        <p:spPr>
          <a:xfrm>
            <a:off x="6094476" y="1912759"/>
            <a:ext cx="6007769" cy="4289364"/>
          </a:xfrm>
        </p:spPr>
        <p:txBody>
          <a:bodyPr vert="horz" lIns="91440" tIns="45720" rIns="91440" bIns="45720" rtlCol="0" anchor="t">
            <a:normAutofit/>
          </a:bodyPr>
          <a:lstStyle/>
          <a:p>
            <a:pPr marL="0" indent="0">
              <a:buNone/>
            </a:pPr>
            <a:r>
              <a:rPr lang="en-US" sz="2200" dirty="0">
                <a:latin typeface="Roboto" panose="02000000000000000000" pitchFamily="2" charset="0"/>
                <a:ea typeface="Roboto" panose="02000000000000000000" pitchFamily="2" charset="0"/>
                <a:cs typeface="+mn-lt"/>
              </a:rPr>
              <a:t>We need a few strategic spots where people could either check out a bike or rent one. </a:t>
            </a:r>
          </a:p>
          <a:p>
            <a:pPr marL="0" indent="0">
              <a:buNone/>
            </a:pPr>
            <a:r>
              <a:rPr lang="en-US" sz="2200" dirty="0">
                <a:latin typeface="Roboto" panose="02000000000000000000" pitchFamily="2" charset="0"/>
                <a:ea typeface="Roboto" panose="02000000000000000000" pitchFamily="2" charset="0"/>
                <a:cs typeface="+mn-lt"/>
              </a:rPr>
              <a:t>A system with bike cards and tapping or a pole-less, smartphone-based system might be a good way to do this. Bike rentals are extremely important for our proposal because when people want to bike to places like work, they don't because they don’t feel like paying and taking care of their own bike. </a:t>
            </a:r>
          </a:p>
          <a:p>
            <a:pPr marL="0" indent="0">
              <a:buNone/>
            </a:pPr>
            <a:r>
              <a:rPr lang="en-US" sz="2200" dirty="0">
                <a:latin typeface="Roboto" panose="02000000000000000000" pitchFamily="2" charset="0"/>
                <a:ea typeface="Roboto" panose="02000000000000000000" pitchFamily="2" charset="0"/>
                <a:cs typeface="Calibri"/>
              </a:rPr>
              <a:t>If we do these rentals, then people will be encouraged to bike more often. Perhaps they may even discover that they like biking and buy their own.</a:t>
            </a:r>
          </a:p>
        </p:txBody>
      </p:sp>
    </p:spTree>
    <p:extLst>
      <p:ext uri="{BB962C8B-B14F-4D97-AF65-F5344CB8AC3E}">
        <p14:creationId xmlns:p14="http://schemas.microsoft.com/office/powerpoint/2010/main" val="40433451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FB4EF1-E8DA-997B-DF93-9B879A817763}"/>
              </a:ext>
            </a:extLst>
          </p:cNvPr>
          <p:cNvSpPr>
            <a:spLocks noGrp="1"/>
          </p:cNvSpPr>
          <p:nvPr>
            <p:ph type="title"/>
          </p:nvPr>
        </p:nvSpPr>
        <p:spPr>
          <a:xfrm>
            <a:off x="6600264" y="556994"/>
            <a:ext cx="4753535" cy="1672499"/>
          </a:xfrm>
        </p:spPr>
        <p:txBody>
          <a:bodyPr vert="horz" lIns="91440" tIns="45720" rIns="91440" bIns="45720" rtlCol="0" anchor="ctr">
            <a:normAutofit/>
          </a:bodyPr>
          <a:lstStyle/>
          <a:p>
            <a:r>
              <a:rPr lang="en-US" sz="3700" kern="1200">
                <a:solidFill>
                  <a:schemeClr val="tx1"/>
                </a:solidFill>
                <a:latin typeface="Comfortaa Medium" pitchFamily="2" charset="0"/>
              </a:rPr>
              <a:t>Mobi Bikes – Vancouver Sets a Precedent</a:t>
            </a:r>
          </a:p>
        </p:txBody>
      </p:sp>
      <p:pic>
        <p:nvPicPr>
          <p:cNvPr id="7" name="Picture 6" descr="A person riding a bicycle&#10;&#10;Description automatically generated with medium confidence">
            <a:extLst>
              <a:ext uri="{FF2B5EF4-FFF2-40B4-BE49-F238E27FC236}">
                <a16:creationId xmlns:a16="http://schemas.microsoft.com/office/drawing/2014/main" id="{C51859A0-5AD0-AB36-2AC0-4E4CB1D48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7507" b="-2"/>
          <a:stretch/>
        </p:blipFill>
        <p:spPr>
          <a:xfrm rot="5400000">
            <a:off x="-171436" y="166794"/>
            <a:ext cx="3339649" cy="3006061"/>
          </a:xfrm>
          <a:prstGeom prst="rect">
            <a:avLst/>
          </a:prstGeom>
        </p:spPr>
      </p:pic>
      <p:pic>
        <p:nvPicPr>
          <p:cNvPr id="9" name="Picture 8" descr="A row of blue bicycles&#10;&#10;Description automatically generated with low confidence">
            <a:extLst>
              <a:ext uri="{FF2B5EF4-FFF2-40B4-BE49-F238E27FC236}">
                <a16:creationId xmlns:a16="http://schemas.microsoft.com/office/drawing/2014/main" id="{6DCB9CFA-4E72-CE69-6DBB-2B1A912E0D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7196" b="2"/>
          <a:stretch/>
        </p:blipFill>
        <p:spPr>
          <a:xfrm rot="5400000">
            <a:off x="3023787" y="174280"/>
            <a:ext cx="3339649" cy="2991088"/>
          </a:xfrm>
          <a:prstGeom prst="rect">
            <a:avLst/>
          </a:prstGeom>
        </p:spPr>
      </p:pic>
      <p:pic>
        <p:nvPicPr>
          <p:cNvPr id="5" name="Content Placeholder 4" descr="A person sitting on a bicycle next to a tree&#10;&#10;Description automatically generated with low confidence">
            <a:extLst>
              <a:ext uri="{FF2B5EF4-FFF2-40B4-BE49-F238E27FC236}">
                <a16:creationId xmlns:a16="http://schemas.microsoft.com/office/drawing/2014/main" id="{30D929D1-6FB1-07EA-7640-3A756AA60840}"/>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r="1" b="4072"/>
          <a:stretch/>
        </p:blipFill>
        <p:spPr>
          <a:xfrm>
            <a:off x="-2" y="3518351"/>
            <a:ext cx="6189158" cy="3339649"/>
          </a:xfrm>
          <a:prstGeom prst="rect">
            <a:avLst/>
          </a:prstGeom>
        </p:spPr>
      </p:pic>
      <p:sp>
        <p:nvSpPr>
          <p:cNvPr id="11" name="TextBox 10">
            <a:extLst>
              <a:ext uri="{FF2B5EF4-FFF2-40B4-BE49-F238E27FC236}">
                <a16:creationId xmlns:a16="http://schemas.microsoft.com/office/drawing/2014/main" id="{A88694EE-6B7D-F8D1-7BFA-4696D29C9836}"/>
              </a:ext>
            </a:extLst>
          </p:cNvPr>
          <p:cNvSpPr txBox="1"/>
          <p:nvPr/>
        </p:nvSpPr>
        <p:spPr>
          <a:xfrm>
            <a:off x="6600265" y="2413645"/>
            <a:ext cx="4753534" cy="3694734"/>
          </a:xfrm>
          <a:prstGeom prst="rect">
            <a:avLst/>
          </a:prstGeom>
        </p:spPr>
        <p:txBody>
          <a:bodyPr vert="horz" lIns="91440" tIns="45720" rIns="91440" bIns="45720" rtlCol="0">
            <a:normAutofit/>
          </a:bodyPr>
          <a:lstStyle/>
          <a:p>
            <a:pPr>
              <a:lnSpc>
                <a:spcPct val="90000"/>
              </a:lnSpc>
              <a:spcAft>
                <a:spcPts val="600"/>
              </a:spcAft>
            </a:pPr>
            <a:r>
              <a:rPr lang="en-US" sz="2000" dirty="0">
                <a:latin typeface="Roboto" panose="02000000000000000000" pitchFamily="2" charset="0"/>
                <a:ea typeface="Roboto" panose="02000000000000000000" pitchFamily="2" charset="0"/>
              </a:rPr>
              <a:t>Vancouver has implemented a wonderful bike rental system that has pretty much everything we are suggesting. </a:t>
            </a:r>
          </a:p>
          <a:p>
            <a:pPr>
              <a:lnSpc>
                <a:spcPct val="90000"/>
              </a:lnSpc>
              <a:spcAft>
                <a:spcPts val="600"/>
              </a:spcAft>
            </a:pPr>
            <a:endParaRPr lang="en-US" sz="2000" dirty="0">
              <a:latin typeface="Roboto" panose="02000000000000000000" pitchFamily="2" charset="0"/>
              <a:ea typeface="Roboto" panose="02000000000000000000" pitchFamily="2" charset="0"/>
            </a:endParaRPr>
          </a:p>
          <a:p>
            <a:pPr>
              <a:lnSpc>
                <a:spcPct val="90000"/>
              </a:lnSpc>
              <a:spcAft>
                <a:spcPts val="600"/>
              </a:spcAft>
            </a:pPr>
            <a:r>
              <a:rPr lang="en-US" sz="2000" dirty="0">
                <a:latin typeface="Roboto" panose="02000000000000000000" pitchFamily="2" charset="0"/>
                <a:ea typeface="Roboto" panose="02000000000000000000" pitchFamily="2" charset="0"/>
              </a:rPr>
              <a:t>This is an example of a big city doing the right thing!</a:t>
            </a:r>
          </a:p>
        </p:txBody>
      </p:sp>
    </p:spTree>
    <p:extLst>
      <p:ext uri="{BB962C8B-B14F-4D97-AF65-F5344CB8AC3E}">
        <p14:creationId xmlns:p14="http://schemas.microsoft.com/office/powerpoint/2010/main" val="2933309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387D58-813E-377B-3982-6EF52511C367}"/>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200" b="1" kern="1200">
                <a:solidFill>
                  <a:schemeClr val="tx1"/>
                </a:solidFill>
                <a:latin typeface="+mj-lt"/>
                <a:ea typeface="+mj-ea"/>
                <a:cs typeface="+mj-cs"/>
              </a:rPr>
              <a:t>Climate Change </a:t>
            </a:r>
            <a:endParaRPr lang="en-US" sz="4200" b="1" i="1" kern="1200">
              <a:solidFill>
                <a:schemeClr val="tx1"/>
              </a:solidFill>
              <a:latin typeface="+mj-lt"/>
              <a:ea typeface="+mj-ea"/>
              <a:cs typeface="+mj-cs"/>
            </a:endParaRPr>
          </a:p>
          <a:p>
            <a:pPr>
              <a:spcAft>
                <a:spcPts val="600"/>
              </a:spcAft>
            </a:pPr>
            <a:r>
              <a:rPr lang="en-US" sz="4200" b="1" kern="1200">
                <a:solidFill>
                  <a:schemeClr val="tx1"/>
                </a:solidFill>
                <a:latin typeface="+mj-lt"/>
                <a:ea typeface="+mj-ea"/>
                <a:cs typeface="+mj-cs"/>
              </a:rPr>
              <a:t>The Biggest Crisis of Our Time</a:t>
            </a:r>
            <a:endParaRPr lang="en-US" sz="4200" b="1" i="1" kern="1200">
              <a:solidFill>
                <a:schemeClr val="tx1"/>
              </a:solidFill>
              <a:latin typeface="+mj-lt"/>
              <a:ea typeface="+mj-ea"/>
              <a:cs typeface="+mj-cs"/>
            </a:endParaRPr>
          </a:p>
        </p:txBody>
      </p:sp>
      <p:sp>
        <p:nvSpPr>
          <p:cNvPr id="1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E137B19B-B0BB-E474-2B3C-178BE9AD9BB2}"/>
              </a:ext>
            </a:extLst>
          </p:cNvPr>
          <p:cNvSpPr txBox="1">
            <a:spLocks/>
          </p:cNvSpPr>
          <p:nvPr/>
        </p:nvSpPr>
        <p:spPr>
          <a:xfrm>
            <a:off x="838200" y="1929384"/>
            <a:ext cx="10515600" cy="425196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endParaRPr lang="en-US" sz="2200" dirty="0"/>
          </a:p>
          <a:p>
            <a:pPr marL="342900"/>
            <a:r>
              <a:rPr lang="en-US" dirty="0">
                <a:latin typeface="Roboto"/>
                <a:ea typeface="Roboto"/>
                <a:cs typeface="Roboto"/>
              </a:rPr>
              <a:t>We have 6 years to half emissions, yet they are still rising – so they haven’t even begun the decline</a:t>
            </a:r>
          </a:p>
          <a:p>
            <a:pPr marL="342900"/>
            <a:r>
              <a:rPr lang="en-US" dirty="0">
                <a:latin typeface="Roboto"/>
                <a:ea typeface="Roboto"/>
                <a:cs typeface="Roboto"/>
              </a:rPr>
              <a:t>Canada is not committing to </a:t>
            </a:r>
            <a:r>
              <a:rPr lang="en-US" b="1" dirty="0">
                <a:latin typeface="Roboto"/>
                <a:ea typeface="Roboto"/>
                <a:cs typeface="Roboto"/>
              </a:rPr>
              <a:t>decrease oil and gas production – in fact, the opposite is happening!</a:t>
            </a:r>
            <a:endParaRPr lang="en-US" dirty="0">
              <a:latin typeface="Roboto"/>
              <a:ea typeface="Roboto"/>
              <a:cs typeface="Roboto"/>
            </a:endParaRPr>
          </a:p>
          <a:p>
            <a:pPr marL="342900"/>
            <a:r>
              <a:rPr lang="en-US" dirty="0">
                <a:latin typeface="Roboto"/>
                <a:ea typeface="Roboto"/>
                <a:cs typeface="Roboto"/>
              </a:rPr>
              <a:t>While the UN and scientists agree that we have the solutions NOW, disinformation and doom and gloom have paralyzed most people, making them just go along with what their government says – so let's</a:t>
            </a:r>
            <a:r>
              <a:rPr lang="en-US" b="1" dirty="0">
                <a:latin typeface="Roboto"/>
                <a:ea typeface="Roboto"/>
                <a:cs typeface="Roboto"/>
              </a:rPr>
              <a:t> lead the way!</a:t>
            </a:r>
          </a:p>
          <a:p>
            <a:pPr marL="342900"/>
            <a:endParaRPr lang="en-US" sz="2200" dirty="0"/>
          </a:p>
          <a:p>
            <a:pPr marL="0"/>
            <a:endParaRPr lang="en-US" sz="2200" dirty="0"/>
          </a:p>
        </p:txBody>
      </p:sp>
    </p:spTree>
    <p:extLst>
      <p:ext uri="{BB962C8B-B14F-4D97-AF65-F5344CB8AC3E}">
        <p14:creationId xmlns:p14="http://schemas.microsoft.com/office/powerpoint/2010/main" val="2689575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A866F0E-F54B-4BF5-8A88-7D97BD45F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229EC50-E910-4AE2-9EEA-604A81EF6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941221 w 12192000"/>
              <a:gd name="connsiteY0" fmla="*/ 2015186 h 6858000"/>
              <a:gd name="connsiteX1" fmla="*/ 6907857 w 12192000"/>
              <a:gd name="connsiteY1" fmla="*/ 2033351 h 6858000"/>
              <a:gd name="connsiteX2" fmla="*/ 7093700 w 12192000"/>
              <a:gd name="connsiteY2" fmla="*/ 2101457 h 6858000"/>
              <a:gd name="connsiteX3" fmla="*/ 6803079 w 12192000"/>
              <a:gd name="connsiteY3" fmla="*/ 2065612 h 6858000"/>
              <a:gd name="connsiteX4" fmla="*/ 6798115 w 12192000"/>
              <a:gd name="connsiteY4" fmla="*/ 2088772 h 6858000"/>
              <a:gd name="connsiteX5" fmla="*/ 7128167 w 12192000"/>
              <a:gd name="connsiteY5" fmla="*/ 2176455 h 6858000"/>
              <a:gd name="connsiteX6" fmla="*/ 7098663 w 12192000"/>
              <a:gd name="connsiteY6" fmla="*/ 2189968 h 6858000"/>
              <a:gd name="connsiteX7" fmla="*/ 6923298 w 12192000"/>
              <a:gd name="connsiteY7" fmla="*/ 2156052 h 6858000"/>
              <a:gd name="connsiteX8" fmla="*/ 6888004 w 12192000"/>
              <a:gd name="connsiteY8" fmla="*/ 2164875 h 6858000"/>
              <a:gd name="connsiteX9" fmla="*/ 6905375 w 12192000"/>
              <a:gd name="connsiteY9" fmla="*/ 2205958 h 6858000"/>
              <a:gd name="connsiteX10" fmla="*/ 6981477 w 12192000"/>
              <a:gd name="connsiteY10" fmla="*/ 2221951 h 6858000"/>
              <a:gd name="connsiteX11" fmla="*/ 7100043 w 12192000"/>
              <a:gd name="connsiteY11" fmla="*/ 2318459 h 6858000"/>
              <a:gd name="connsiteX12" fmla="*/ 6920540 w 12192000"/>
              <a:gd name="connsiteY12" fmla="*/ 2306877 h 6858000"/>
              <a:gd name="connsiteX13" fmla="*/ 6888831 w 12192000"/>
              <a:gd name="connsiteY13" fmla="*/ 2330314 h 6858000"/>
              <a:gd name="connsiteX14" fmla="*/ 6876698 w 12192000"/>
              <a:gd name="connsiteY14" fmla="*/ 2360645 h 6858000"/>
              <a:gd name="connsiteX15" fmla="*/ 6807214 w 12192000"/>
              <a:gd name="connsiteY15" fmla="*/ 2385736 h 6858000"/>
              <a:gd name="connsiteX16" fmla="*/ 6916405 w 12192000"/>
              <a:gd name="connsiteY16" fmla="*/ 2413862 h 6858000"/>
              <a:gd name="connsiteX17" fmla="*/ 6799770 w 12192000"/>
              <a:gd name="connsiteY17" fmla="*/ 2413862 h 6858000"/>
              <a:gd name="connsiteX18" fmla="*/ 6665762 w 12192000"/>
              <a:gd name="connsiteY18" fmla="*/ 2394561 h 6858000"/>
              <a:gd name="connsiteX19" fmla="*/ 6522933 w 12192000"/>
              <a:gd name="connsiteY19" fmla="*/ 2400626 h 6858000"/>
              <a:gd name="connsiteX20" fmla="*/ 6237275 w 12192000"/>
              <a:gd name="connsiteY20" fmla="*/ 2365057 h 6858000"/>
              <a:gd name="connsiteX21" fmla="*/ 6101338 w 12192000"/>
              <a:gd name="connsiteY21" fmla="*/ 2367538 h 6858000"/>
              <a:gd name="connsiteX22" fmla="*/ 6857121 w 12192000"/>
              <a:gd name="connsiteY22" fmla="*/ 2606875 h 6858000"/>
              <a:gd name="connsiteX23" fmla="*/ 6818519 w 12192000"/>
              <a:gd name="connsiteY23" fmla="*/ 2659539 h 6858000"/>
              <a:gd name="connsiteX24" fmla="*/ 6976790 w 12192000"/>
              <a:gd name="connsiteY24" fmla="*/ 2716892 h 6858000"/>
              <a:gd name="connsiteX25" fmla="*/ 7015669 w 12192000"/>
              <a:gd name="connsiteY25" fmla="*/ 2773693 h 6858000"/>
              <a:gd name="connsiteX26" fmla="*/ 6966864 w 12192000"/>
              <a:gd name="connsiteY26" fmla="*/ 2768730 h 6858000"/>
              <a:gd name="connsiteX27" fmla="*/ 6924953 w 12192000"/>
              <a:gd name="connsiteY27" fmla="*/ 2779483 h 6858000"/>
              <a:gd name="connsiteX28" fmla="*/ 6942323 w 12192000"/>
              <a:gd name="connsiteY28" fmla="*/ 2851726 h 6858000"/>
              <a:gd name="connsiteX29" fmla="*/ 7165943 w 12192000"/>
              <a:gd name="connsiteY29" fmla="*/ 2944924 h 6858000"/>
              <a:gd name="connsiteX30" fmla="*/ 7186071 w 12192000"/>
              <a:gd name="connsiteY30" fmla="*/ 2975254 h 6858000"/>
              <a:gd name="connsiteX31" fmla="*/ 7159325 w 12192000"/>
              <a:gd name="connsiteY31" fmla="*/ 2996762 h 6858000"/>
              <a:gd name="connsiteX32" fmla="*/ 7087082 w 12192000"/>
              <a:gd name="connsiteY32" fmla="*/ 3007790 h 6858000"/>
              <a:gd name="connsiteX33" fmla="*/ 7188276 w 12192000"/>
              <a:gd name="connsiteY33" fmla="*/ 3111191 h 6858000"/>
              <a:gd name="connsiteX34" fmla="*/ 7225225 w 12192000"/>
              <a:gd name="connsiteY34" fmla="*/ 3139866 h 6858000"/>
              <a:gd name="connsiteX35" fmla="*/ 7288368 w 12192000"/>
              <a:gd name="connsiteY35" fmla="*/ 3184260 h 6858000"/>
              <a:gd name="connsiteX36" fmla="*/ 7289471 w 12192000"/>
              <a:gd name="connsiteY36" fmla="*/ 3197771 h 6858000"/>
              <a:gd name="connsiteX37" fmla="*/ 7203442 w 12192000"/>
              <a:gd name="connsiteY37" fmla="*/ 3245472 h 6858000"/>
              <a:gd name="connsiteX38" fmla="*/ 7048205 w 12192000"/>
              <a:gd name="connsiteY38" fmla="*/ 3232512 h 6858000"/>
              <a:gd name="connsiteX39" fmla="*/ 7277614 w 12192000"/>
              <a:gd name="connsiteY39" fmla="*/ 3303652 h 6858000"/>
              <a:gd name="connsiteX40" fmla="*/ 6535066 w 12192000"/>
              <a:gd name="connsiteY40" fmla="*/ 3134077 h 6858000"/>
              <a:gd name="connsiteX41" fmla="*/ 6582492 w 12192000"/>
              <a:gd name="connsiteY41" fmla="*/ 3178469 h 6858000"/>
              <a:gd name="connsiteX42" fmla="*/ 6842233 w 12192000"/>
              <a:gd name="connsiteY42" fmla="*/ 3295379 h 6858000"/>
              <a:gd name="connsiteX43" fmla="*/ 6915853 w 12192000"/>
              <a:gd name="connsiteY43" fmla="*/ 3368725 h 6858000"/>
              <a:gd name="connsiteX44" fmla="*/ 6993058 w 12192000"/>
              <a:gd name="connsiteY44" fmla="*/ 3409257 h 6858000"/>
              <a:gd name="connsiteX45" fmla="*/ 7101421 w 12192000"/>
              <a:gd name="connsiteY45" fmla="*/ 3408430 h 6858000"/>
              <a:gd name="connsiteX46" fmla="*/ 7178350 w 12192000"/>
              <a:gd name="connsiteY46" fmla="*/ 3470746 h 6858000"/>
              <a:gd name="connsiteX47" fmla="*/ 7098112 w 12192000"/>
              <a:gd name="connsiteY47" fmla="*/ 3483982 h 6858000"/>
              <a:gd name="connsiteX48" fmla="*/ 7004088 w 12192000"/>
              <a:gd name="connsiteY48" fmla="*/ 3473780 h 6858000"/>
              <a:gd name="connsiteX49" fmla="*/ 6801147 w 12192000"/>
              <a:gd name="connsiteY49" fmla="*/ 3477087 h 6858000"/>
              <a:gd name="connsiteX50" fmla="*/ 6684788 w 12192000"/>
              <a:gd name="connsiteY50" fmla="*/ 3489220 h 6858000"/>
              <a:gd name="connsiteX51" fmla="*/ 6417328 w 12192000"/>
              <a:gd name="connsiteY51" fmla="*/ 3468539 h 6858000"/>
              <a:gd name="connsiteX52" fmla="*/ 6433045 w 12192000"/>
              <a:gd name="connsiteY52" fmla="*/ 3521481 h 6858000"/>
              <a:gd name="connsiteX53" fmla="*/ 6423117 w 12192000"/>
              <a:gd name="connsiteY53" fmla="*/ 3567527 h 6858000"/>
              <a:gd name="connsiteX54" fmla="*/ 6419258 w 12192000"/>
              <a:gd name="connsiteY54" fmla="*/ 3667620 h 6858000"/>
              <a:gd name="connsiteX55" fmla="*/ 6421740 w 12192000"/>
              <a:gd name="connsiteY55" fmla="*/ 3683888 h 6858000"/>
              <a:gd name="connsiteX56" fmla="*/ 6361906 w 12192000"/>
              <a:gd name="connsiteY56" fmla="*/ 3694366 h 6858000"/>
              <a:gd name="connsiteX57" fmla="*/ 6718429 w 12192000"/>
              <a:gd name="connsiteY57" fmla="*/ 3902544 h 6858000"/>
              <a:gd name="connsiteX58" fmla="*/ 6480195 w 12192000"/>
              <a:gd name="connsiteY58" fmla="*/ 3849603 h 6858000"/>
              <a:gd name="connsiteX59" fmla="*/ 6447934 w 12192000"/>
              <a:gd name="connsiteY59" fmla="*/ 3937011 h 6858000"/>
              <a:gd name="connsiteX60" fmla="*/ 6559882 w 12192000"/>
              <a:gd name="connsiteY60" fmla="*/ 4014767 h 6858000"/>
              <a:gd name="connsiteX61" fmla="*/ 6601241 w 12192000"/>
              <a:gd name="connsiteY61" fmla="*/ 4168626 h 6858000"/>
              <a:gd name="connsiteX62" fmla="*/ 6581113 w 12192000"/>
              <a:gd name="connsiteY62" fmla="*/ 4309250 h 6858000"/>
              <a:gd name="connsiteX63" fmla="*/ 6533136 w 12192000"/>
              <a:gd name="connsiteY63" fmla="*/ 4353918 h 6858000"/>
              <a:gd name="connsiteX64" fmla="*/ 6463651 w 12192000"/>
              <a:gd name="connsiteY64" fmla="*/ 4434156 h 6858000"/>
              <a:gd name="connsiteX65" fmla="*/ 6420637 w 12192000"/>
              <a:gd name="connsiteY65" fmla="*/ 4483787 h 6858000"/>
              <a:gd name="connsiteX66" fmla="*/ 6271190 w 12192000"/>
              <a:gd name="connsiteY66" fmla="*/ 4464487 h 6858000"/>
              <a:gd name="connsiteX67" fmla="*/ 6470545 w 12192000"/>
              <a:gd name="connsiteY67" fmla="*/ 4590498 h 6858000"/>
              <a:gd name="connsiteX68" fmla="*/ 6308965 w 12192000"/>
              <a:gd name="connsiteY68" fmla="*/ 4574780 h 6858000"/>
              <a:gd name="connsiteX69" fmla="*/ 6256301 w 12192000"/>
              <a:gd name="connsiteY69" fmla="*/ 4583603 h 6858000"/>
              <a:gd name="connsiteX70" fmla="*/ 6286354 w 12192000"/>
              <a:gd name="connsiteY70" fmla="*/ 4624412 h 6858000"/>
              <a:gd name="connsiteX71" fmla="*/ 6404920 w 12192000"/>
              <a:gd name="connsiteY71" fmla="*/ 4693621 h 6858000"/>
              <a:gd name="connsiteX72" fmla="*/ 6649220 w 12192000"/>
              <a:gd name="connsiteY72" fmla="*/ 4881120 h 6858000"/>
              <a:gd name="connsiteX73" fmla="*/ 6412640 w 12192000"/>
              <a:gd name="connsiteY73" fmla="*/ 4795092 h 6858000"/>
              <a:gd name="connsiteX74" fmla="*/ 6661902 w 12192000"/>
              <a:gd name="connsiteY74" fmla="*/ 4987828 h 6858000"/>
              <a:gd name="connsiteX75" fmla="*/ 6717325 w 12192000"/>
              <a:gd name="connsiteY75" fmla="*/ 5051798 h 6858000"/>
              <a:gd name="connsiteX76" fmla="*/ 6829272 w 12192000"/>
              <a:gd name="connsiteY76" fmla="*/ 5210619 h 6858000"/>
              <a:gd name="connsiteX77" fmla="*/ 6823757 w 12192000"/>
              <a:gd name="connsiteY77" fmla="*/ 5228542 h 6858000"/>
              <a:gd name="connsiteX78" fmla="*/ 6694439 w 12192000"/>
              <a:gd name="connsiteY78" fmla="*/ 5202899 h 6858000"/>
              <a:gd name="connsiteX79" fmla="*/ 6862085 w 12192000"/>
              <a:gd name="connsiteY79" fmla="*/ 5336355 h 6858000"/>
              <a:gd name="connsiteX80" fmla="*/ 7035246 w 12192000"/>
              <a:gd name="connsiteY80" fmla="*/ 5438926 h 6858000"/>
              <a:gd name="connsiteX81" fmla="*/ 6912268 w 12192000"/>
              <a:gd name="connsiteY81" fmla="*/ 5423210 h 6858000"/>
              <a:gd name="connsiteX82" fmla="*/ 6743244 w 12192000"/>
              <a:gd name="connsiteY82" fmla="*/ 5364479 h 6858000"/>
              <a:gd name="connsiteX83" fmla="*/ 6684513 w 12192000"/>
              <a:gd name="connsiteY83" fmla="*/ 5386538 h 6858000"/>
              <a:gd name="connsiteX84" fmla="*/ 6844713 w 12192000"/>
              <a:gd name="connsiteY84" fmla="*/ 5483595 h 6858000"/>
              <a:gd name="connsiteX85" fmla="*/ 6936533 w 12192000"/>
              <a:gd name="connsiteY85" fmla="*/ 5528541 h 6858000"/>
              <a:gd name="connsiteX86" fmla="*/ 6973204 w 12192000"/>
              <a:gd name="connsiteY86" fmla="*/ 5563007 h 6858000"/>
              <a:gd name="connsiteX87" fmla="*/ 7077983 w 12192000"/>
              <a:gd name="connsiteY87" fmla="*/ 5685983 h 6858000"/>
              <a:gd name="connsiteX88" fmla="*/ 7385702 w 12192000"/>
              <a:gd name="connsiteY88" fmla="*/ 5820265 h 6858000"/>
              <a:gd name="connsiteX89" fmla="*/ 7673565 w 12192000"/>
              <a:gd name="connsiteY89" fmla="*/ 5987085 h 6858000"/>
              <a:gd name="connsiteX90" fmla="*/ 7898289 w 12192000"/>
              <a:gd name="connsiteY90" fmla="*/ 6091035 h 6858000"/>
              <a:gd name="connsiteX91" fmla="*/ 8466299 w 12192000"/>
              <a:gd name="connsiteY91" fmla="*/ 6224765 h 6858000"/>
              <a:gd name="connsiteX92" fmla="*/ 10620599 w 12192000"/>
              <a:gd name="connsiteY92" fmla="*/ 5317605 h 6858000"/>
              <a:gd name="connsiteX93" fmla="*/ 10647894 w 12192000"/>
              <a:gd name="connsiteY93" fmla="*/ 5290581 h 6858000"/>
              <a:gd name="connsiteX94" fmla="*/ 10752398 w 12192000"/>
              <a:gd name="connsiteY94" fmla="*/ 5188838 h 6858000"/>
              <a:gd name="connsiteX95" fmla="*/ 10841186 w 12192000"/>
              <a:gd name="connsiteY95" fmla="*/ 5097293 h 6858000"/>
              <a:gd name="connsiteX96" fmla="*/ 10794861 w 12192000"/>
              <a:gd name="connsiteY96" fmla="*/ 5066412 h 6858000"/>
              <a:gd name="connsiteX97" fmla="*/ 10857454 w 12192000"/>
              <a:gd name="connsiteY97" fmla="*/ 4979004 h 6858000"/>
              <a:gd name="connsiteX98" fmla="*/ 11056532 w 12192000"/>
              <a:gd name="connsiteY98" fmla="*/ 4709613 h 6858000"/>
              <a:gd name="connsiteX99" fmla="*/ 11143939 w 12192000"/>
              <a:gd name="connsiteY99" fmla="*/ 4650332 h 6858000"/>
              <a:gd name="connsiteX100" fmla="*/ 11250372 w 12192000"/>
              <a:gd name="connsiteY100" fmla="*/ 4501160 h 6858000"/>
              <a:gd name="connsiteX101" fmla="*/ 11265538 w 12192000"/>
              <a:gd name="connsiteY101" fmla="*/ 4466694 h 6858000"/>
              <a:gd name="connsiteX102" fmla="*/ 11243755 w 12192000"/>
              <a:gd name="connsiteY102" fmla="*/ 4422850 h 6858000"/>
              <a:gd name="connsiteX103" fmla="*/ 11227486 w 12192000"/>
              <a:gd name="connsiteY103" fmla="*/ 4378734 h 6858000"/>
              <a:gd name="connsiteX104" fmla="*/ 11248718 w 12192000"/>
              <a:gd name="connsiteY104" fmla="*/ 4365774 h 6858000"/>
              <a:gd name="connsiteX105" fmla="*/ 11385204 w 12192000"/>
              <a:gd name="connsiteY105" fmla="*/ 4343440 h 6858000"/>
              <a:gd name="connsiteX106" fmla="*/ 11306070 w 12192000"/>
              <a:gd name="connsiteY106" fmla="*/ 4259618 h 6858000"/>
              <a:gd name="connsiteX107" fmla="*/ 11166550 w 12192000"/>
              <a:gd name="connsiteY107" fmla="*/ 4134711 h 6858000"/>
              <a:gd name="connsiteX108" fmla="*/ 11103130 w 12192000"/>
              <a:gd name="connsiteY108" fmla="*/ 4045924 h 6858000"/>
              <a:gd name="connsiteX109" fmla="*/ 11095686 w 12192000"/>
              <a:gd name="connsiteY109" fmla="*/ 3966514 h 6858000"/>
              <a:gd name="connsiteX110" fmla="*/ 10971054 w 12192000"/>
              <a:gd name="connsiteY110" fmla="*/ 3919640 h 6858000"/>
              <a:gd name="connsiteX111" fmla="*/ 11088241 w 12192000"/>
              <a:gd name="connsiteY111" fmla="*/ 3751718 h 6858000"/>
              <a:gd name="connsiteX112" fmla="*/ 11100098 w 12192000"/>
              <a:gd name="connsiteY112" fmla="*/ 3716977 h 6858000"/>
              <a:gd name="connsiteX113" fmla="*/ 11029786 w 12192000"/>
              <a:gd name="connsiteY113" fmla="*/ 3592621 h 6858000"/>
              <a:gd name="connsiteX114" fmla="*/ 11018206 w 12192000"/>
              <a:gd name="connsiteY114" fmla="*/ 3572767 h 6858000"/>
              <a:gd name="connsiteX115" fmla="*/ 10992287 w 12192000"/>
              <a:gd name="connsiteY115" fmla="*/ 3533061 h 6858000"/>
              <a:gd name="connsiteX116" fmla="*/ 10917838 w 12192000"/>
              <a:gd name="connsiteY116" fmla="*/ 3523410 h 6858000"/>
              <a:gd name="connsiteX117" fmla="*/ 10956441 w 12192000"/>
              <a:gd name="connsiteY117" fmla="*/ 3495287 h 6858000"/>
              <a:gd name="connsiteX118" fmla="*/ 11031442 w 12192000"/>
              <a:gd name="connsiteY118" fmla="*/ 3400159 h 6858000"/>
              <a:gd name="connsiteX119" fmla="*/ 10981533 w 12192000"/>
              <a:gd name="connsiteY119" fmla="*/ 3309166 h 6858000"/>
              <a:gd name="connsiteX120" fmla="*/ 10978225 w 12192000"/>
              <a:gd name="connsiteY120" fmla="*/ 3258982 h 6858000"/>
              <a:gd name="connsiteX121" fmla="*/ 11062322 w 12192000"/>
              <a:gd name="connsiteY121" fmla="*/ 3194737 h 6858000"/>
              <a:gd name="connsiteX122" fmla="*/ 11125742 w 12192000"/>
              <a:gd name="connsiteY122" fmla="*/ 3169370 h 6858000"/>
              <a:gd name="connsiteX123" fmla="*/ 11154968 w 12192000"/>
              <a:gd name="connsiteY123" fmla="*/ 3132974 h 6858000"/>
              <a:gd name="connsiteX124" fmla="*/ 11120502 w 12192000"/>
              <a:gd name="connsiteY124" fmla="*/ 3102642 h 6858000"/>
              <a:gd name="connsiteX125" fmla="*/ 10967470 w 12192000"/>
              <a:gd name="connsiteY125" fmla="*/ 3030401 h 6858000"/>
              <a:gd name="connsiteX126" fmla="*/ 11049914 w 12192000"/>
              <a:gd name="connsiteY126" fmla="*/ 2970015 h 6858000"/>
              <a:gd name="connsiteX127" fmla="*/ 10618944 w 12192000"/>
              <a:gd name="connsiteY127" fmla="*/ 2685183 h 6858000"/>
              <a:gd name="connsiteX128" fmla="*/ 10566830 w 12192000"/>
              <a:gd name="connsiteY128" fmla="*/ 2641617 h 6858000"/>
              <a:gd name="connsiteX129" fmla="*/ 10290271 w 12192000"/>
              <a:gd name="connsiteY129" fmla="*/ 2536011 h 6858000"/>
              <a:gd name="connsiteX130" fmla="*/ 10005715 w 12192000"/>
              <a:gd name="connsiteY130" fmla="*/ 2461288 h 6858000"/>
              <a:gd name="connsiteX131" fmla="*/ 10203414 w 12192000"/>
              <a:gd name="connsiteY131" fmla="*/ 2303568 h 6858000"/>
              <a:gd name="connsiteX132" fmla="*/ 9901487 w 12192000"/>
              <a:gd name="connsiteY132" fmla="*/ 2266895 h 6858000"/>
              <a:gd name="connsiteX133" fmla="*/ 9871984 w 12192000"/>
              <a:gd name="connsiteY133" fmla="*/ 2267999 h 6858000"/>
              <a:gd name="connsiteX134" fmla="*/ 9279158 w 12192000"/>
              <a:gd name="connsiteY134" fmla="*/ 2243734 h 6858000"/>
              <a:gd name="connsiteX135" fmla="*/ 8429350 w 12192000"/>
              <a:gd name="connsiteY135" fmla="*/ 2163219 h 6858000"/>
              <a:gd name="connsiteX136" fmla="*/ 7725955 w 12192000"/>
              <a:gd name="connsiteY136" fmla="*/ 2114967 h 6858000"/>
              <a:gd name="connsiteX137" fmla="*/ 6977065 w 12192000"/>
              <a:gd name="connsiteY137" fmla="*/ 2021218 h 6858000"/>
              <a:gd name="connsiteX138" fmla="*/ 6941221 w 12192000"/>
              <a:gd name="connsiteY138" fmla="*/ 201518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6941221" y="2015186"/>
                </a:moveTo>
                <a:cubicBezTo>
                  <a:pt x="6929158" y="2014876"/>
                  <a:pt x="6917508" y="2018599"/>
                  <a:pt x="6907857" y="2033351"/>
                </a:cubicBezTo>
                <a:cubicBezTo>
                  <a:pt x="6959143" y="2072228"/>
                  <a:pt x="7024491" y="2057614"/>
                  <a:pt x="7093700" y="2101457"/>
                </a:cubicBezTo>
                <a:cubicBezTo>
                  <a:pt x="6981202" y="2087669"/>
                  <a:pt x="6892139" y="2076639"/>
                  <a:pt x="6803079" y="2065612"/>
                </a:cubicBezTo>
                <a:cubicBezTo>
                  <a:pt x="6801424" y="2073332"/>
                  <a:pt x="6799770" y="2081052"/>
                  <a:pt x="6798115" y="2088772"/>
                </a:cubicBezTo>
                <a:cubicBezTo>
                  <a:pt x="6911993" y="2105040"/>
                  <a:pt x="7017322" y="2146951"/>
                  <a:pt x="7128167" y="2176455"/>
                </a:cubicBezTo>
                <a:cubicBezTo>
                  <a:pt x="7117964" y="2194655"/>
                  <a:pt x="7107764" y="2191070"/>
                  <a:pt x="7098663" y="2189968"/>
                </a:cubicBezTo>
                <a:cubicBezTo>
                  <a:pt x="7039381" y="2182798"/>
                  <a:pt x="6980099" y="2175629"/>
                  <a:pt x="6923298" y="2156052"/>
                </a:cubicBezTo>
                <a:cubicBezTo>
                  <a:pt x="6910614" y="2151639"/>
                  <a:pt x="6895172" y="2151639"/>
                  <a:pt x="6888004" y="2164875"/>
                </a:cubicBezTo>
                <a:cubicBezTo>
                  <a:pt x="6877801" y="2183625"/>
                  <a:pt x="6892414" y="2195758"/>
                  <a:pt x="6905375" y="2205958"/>
                </a:cubicBezTo>
                <a:cubicBezTo>
                  <a:pt x="6927985" y="2223606"/>
                  <a:pt x="6955282" y="2218643"/>
                  <a:pt x="6981477" y="2221951"/>
                </a:cubicBezTo>
                <a:cubicBezTo>
                  <a:pt x="7051237" y="2230499"/>
                  <a:pt x="7084601" y="2257245"/>
                  <a:pt x="7100043" y="2318459"/>
                </a:cubicBezTo>
                <a:cubicBezTo>
                  <a:pt x="7038829" y="2293642"/>
                  <a:pt x="6979822" y="2324249"/>
                  <a:pt x="6920540" y="2306877"/>
                </a:cubicBezTo>
                <a:cubicBezTo>
                  <a:pt x="6905099" y="2302466"/>
                  <a:pt x="6880559" y="2309083"/>
                  <a:pt x="6888831" y="2330314"/>
                </a:cubicBezTo>
                <a:cubicBezTo>
                  <a:pt x="6896552" y="2350168"/>
                  <a:pt x="6922195" y="2364505"/>
                  <a:pt x="6876698" y="2360645"/>
                </a:cubicBezTo>
                <a:cubicBezTo>
                  <a:pt x="6844163" y="2357887"/>
                  <a:pt x="6780468" y="2380223"/>
                  <a:pt x="6807214" y="2385736"/>
                </a:cubicBezTo>
                <a:cubicBezTo>
                  <a:pt x="6840853" y="2392631"/>
                  <a:pt x="6873666" y="2402557"/>
                  <a:pt x="6916405" y="2413862"/>
                </a:cubicBezTo>
                <a:cubicBezTo>
                  <a:pt x="6869254" y="2432335"/>
                  <a:pt x="6835338" y="2428475"/>
                  <a:pt x="6799770" y="2413862"/>
                </a:cubicBezTo>
                <a:cubicBezTo>
                  <a:pt x="6756756" y="2396214"/>
                  <a:pt x="6700781" y="2374708"/>
                  <a:pt x="6665762" y="2394561"/>
                </a:cubicBezTo>
                <a:cubicBezTo>
                  <a:pt x="6613373" y="2424340"/>
                  <a:pt x="6569807" y="2405589"/>
                  <a:pt x="6522933" y="2400626"/>
                </a:cubicBezTo>
                <a:cubicBezTo>
                  <a:pt x="6427531" y="2390424"/>
                  <a:pt x="6332953" y="2373328"/>
                  <a:pt x="6237275" y="2365057"/>
                </a:cubicBezTo>
                <a:cubicBezTo>
                  <a:pt x="6198948" y="2361748"/>
                  <a:pt x="6157588" y="2346032"/>
                  <a:pt x="6101338" y="2367538"/>
                </a:cubicBezTo>
                <a:cubicBezTo>
                  <a:pt x="6356116" y="2477556"/>
                  <a:pt x="6629642" y="2470664"/>
                  <a:pt x="6857121" y="2606875"/>
                </a:cubicBezTo>
                <a:cubicBezTo>
                  <a:pt x="6847471" y="2619834"/>
                  <a:pt x="6798391" y="2656782"/>
                  <a:pt x="6818519" y="2659539"/>
                </a:cubicBezTo>
                <a:cubicBezTo>
                  <a:pt x="6875044" y="2667537"/>
                  <a:pt x="6925227" y="2694558"/>
                  <a:pt x="6976790" y="2716892"/>
                </a:cubicBezTo>
                <a:cubicBezTo>
                  <a:pt x="6999125" y="2726543"/>
                  <a:pt x="7026146" y="2739227"/>
                  <a:pt x="7015669" y="2773693"/>
                </a:cubicBezTo>
                <a:cubicBezTo>
                  <a:pt x="6996642" y="2783343"/>
                  <a:pt x="6982580" y="2769833"/>
                  <a:pt x="6966864" y="2768730"/>
                </a:cubicBezTo>
                <a:cubicBezTo>
                  <a:pt x="6950871" y="2767628"/>
                  <a:pt x="6915025" y="2774796"/>
                  <a:pt x="6924953" y="2779483"/>
                </a:cubicBezTo>
                <a:cubicBezTo>
                  <a:pt x="6970172" y="2800715"/>
                  <a:pt x="6888831" y="2851726"/>
                  <a:pt x="6942323" y="2851726"/>
                </a:cubicBezTo>
                <a:cubicBezTo>
                  <a:pt x="7031937" y="2852001"/>
                  <a:pt x="7079638" y="2942441"/>
                  <a:pt x="7165943" y="2944924"/>
                </a:cubicBezTo>
                <a:cubicBezTo>
                  <a:pt x="7179728" y="2945198"/>
                  <a:pt x="7186346" y="2961191"/>
                  <a:pt x="7186071" y="2975254"/>
                </a:cubicBezTo>
                <a:cubicBezTo>
                  <a:pt x="7186071" y="2992074"/>
                  <a:pt x="7173387" y="2995107"/>
                  <a:pt x="7159325" y="2996762"/>
                </a:cubicBezTo>
                <a:cubicBezTo>
                  <a:pt x="7137817" y="2999242"/>
                  <a:pt x="7115483" y="2975254"/>
                  <a:pt x="7087082" y="3007790"/>
                </a:cubicBezTo>
                <a:cubicBezTo>
                  <a:pt x="7138094" y="3026815"/>
                  <a:pt x="7189103" y="3045842"/>
                  <a:pt x="7188276" y="3111191"/>
                </a:cubicBezTo>
                <a:cubicBezTo>
                  <a:pt x="7188001" y="3128836"/>
                  <a:pt x="7209232" y="3135454"/>
                  <a:pt x="7225225" y="3139866"/>
                </a:cubicBezTo>
                <a:cubicBezTo>
                  <a:pt x="7251696" y="3147036"/>
                  <a:pt x="7274028" y="3159720"/>
                  <a:pt x="7288368" y="3184260"/>
                </a:cubicBezTo>
                <a:cubicBezTo>
                  <a:pt x="7288092" y="3188948"/>
                  <a:pt x="7287816" y="3193910"/>
                  <a:pt x="7289471" y="3197771"/>
                </a:cubicBezTo>
                <a:cubicBezTo>
                  <a:pt x="7284784" y="3257053"/>
                  <a:pt x="7246181" y="3255398"/>
                  <a:pt x="7203442" y="3245472"/>
                </a:cubicBezTo>
                <a:cubicBezTo>
                  <a:pt x="7152432" y="3233340"/>
                  <a:pt x="7101973" y="3211281"/>
                  <a:pt x="7048205" y="3232512"/>
                </a:cubicBezTo>
                <a:cubicBezTo>
                  <a:pt x="7124032" y="3260913"/>
                  <a:pt x="7206475" y="3263118"/>
                  <a:pt x="7277614" y="3303652"/>
                </a:cubicBezTo>
                <a:cubicBezTo>
                  <a:pt x="7017322" y="3311097"/>
                  <a:pt x="6787361" y="3183155"/>
                  <a:pt x="6535066" y="3134077"/>
                </a:cubicBezTo>
                <a:cubicBezTo>
                  <a:pt x="6543614" y="3166887"/>
                  <a:pt x="6564017" y="3173505"/>
                  <a:pt x="6582492" y="3178469"/>
                </a:cubicBezTo>
                <a:cubicBezTo>
                  <a:pt x="6675690" y="3203286"/>
                  <a:pt x="6757305" y="3252642"/>
                  <a:pt x="6842233" y="3295379"/>
                </a:cubicBezTo>
                <a:cubicBezTo>
                  <a:pt x="6877249" y="3313026"/>
                  <a:pt x="6902618" y="3330674"/>
                  <a:pt x="6915853" y="3368725"/>
                </a:cubicBezTo>
                <a:cubicBezTo>
                  <a:pt x="6927710" y="3403192"/>
                  <a:pt x="6950596" y="3419185"/>
                  <a:pt x="6993058" y="3409257"/>
                </a:cubicBezTo>
                <a:cubicBezTo>
                  <a:pt x="7027524" y="3400985"/>
                  <a:pt x="7065299" y="3405397"/>
                  <a:pt x="7101421" y="3408430"/>
                </a:cubicBezTo>
                <a:cubicBezTo>
                  <a:pt x="7143057" y="3411739"/>
                  <a:pt x="7189655" y="3450618"/>
                  <a:pt x="7178350" y="3470746"/>
                </a:cubicBezTo>
                <a:cubicBezTo>
                  <a:pt x="7159050" y="3504937"/>
                  <a:pt x="7126789" y="3487842"/>
                  <a:pt x="7098112" y="3483982"/>
                </a:cubicBezTo>
                <a:cubicBezTo>
                  <a:pt x="7065575" y="3479295"/>
                  <a:pt x="7005191" y="3469643"/>
                  <a:pt x="7004088" y="3473780"/>
                </a:cubicBezTo>
                <a:cubicBezTo>
                  <a:pt x="6982854" y="3559532"/>
                  <a:pt x="6833408" y="3484809"/>
                  <a:pt x="6801147" y="3477087"/>
                </a:cubicBezTo>
                <a:cubicBezTo>
                  <a:pt x="6760891" y="3467437"/>
                  <a:pt x="6723115" y="3485085"/>
                  <a:pt x="6684788" y="3489220"/>
                </a:cubicBezTo>
                <a:cubicBezTo>
                  <a:pt x="6650597" y="3493080"/>
                  <a:pt x="6457309" y="3504937"/>
                  <a:pt x="6417328" y="3468539"/>
                </a:cubicBezTo>
                <a:cubicBezTo>
                  <a:pt x="6411813" y="3496940"/>
                  <a:pt x="6423393" y="3508521"/>
                  <a:pt x="6433045" y="3521481"/>
                </a:cubicBezTo>
                <a:cubicBezTo>
                  <a:pt x="6446556" y="3539954"/>
                  <a:pt x="6448762" y="3552914"/>
                  <a:pt x="6423117" y="3567527"/>
                </a:cubicBezTo>
                <a:cubicBezTo>
                  <a:pt x="6350049" y="3609441"/>
                  <a:pt x="6351153" y="3610818"/>
                  <a:pt x="6419258" y="3667620"/>
                </a:cubicBezTo>
                <a:cubicBezTo>
                  <a:pt x="6422568" y="3670100"/>
                  <a:pt x="6421188" y="3678373"/>
                  <a:pt x="6421740" y="3683888"/>
                </a:cubicBezTo>
                <a:cubicBezTo>
                  <a:pt x="6403817" y="3692711"/>
                  <a:pt x="6382861" y="3670652"/>
                  <a:pt x="6361906" y="3694366"/>
                </a:cubicBezTo>
                <a:cubicBezTo>
                  <a:pt x="6453173" y="3798591"/>
                  <a:pt x="6592418" y="3824234"/>
                  <a:pt x="6718429" y="3902544"/>
                </a:cubicBezTo>
                <a:cubicBezTo>
                  <a:pt x="6616407" y="3928462"/>
                  <a:pt x="6555194" y="3838022"/>
                  <a:pt x="6480195" y="3849603"/>
                </a:cubicBezTo>
                <a:cubicBezTo>
                  <a:pt x="6442696" y="3878004"/>
                  <a:pt x="6554091" y="3923499"/>
                  <a:pt x="6447934" y="3937011"/>
                </a:cubicBezTo>
                <a:cubicBezTo>
                  <a:pt x="6493983" y="3961826"/>
                  <a:pt x="6528173" y="3986089"/>
                  <a:pt x="6559882" y="4014767"/>
                </a:cubicBezTo>
                <a:cubicBezTo>
                  <a:pt x="6616407" y="4066053"/>
                  <a:pt x="6627437" y="4099693"/>
                  <a:pt x="6601241" y="4168626"/>
                </a:cubicBezTo>
                <a:cubicBezTo>
                  <a:pt x="6584145" y="4213846"/>
                  <a:pt x="6559054" y="4255483"/>
                  <a:pt x="6581113" y="4309250"/>
                </a:cubicBezTo>
                <a:cubicBezTo>
                  <a:pt x="6596553" y="4346198"/>
                  <a:pt x="6590487" y="4370461"/>
                  <a:pt x="6533136" y="4353918"/>
                </a:cubicBezTo>
                <a:cubicBezTo>
                  <a:pt x="6471372" y="4336270"/>
                  <a:pt x="6448211" y="4369358"/>
                  <a:pt x="6463651" y="4434156"/>
                </a:cubicBezTo>
                <a:cubicBezTo>
                  <a:pt x="6473577" y="4475792"/>
                  <a:pt x="6463099" y="4488475"/>
                  <a:pt x="6420637" y="4483787"/>
                </a:cubicBezTo>
                <a:cubicBezTo>
                  <a:pt x="6373762" y="4478549"/>
                  <a:pt x="6329093" y="4451251"/>
                  <a:pt x="6271190" y="4464487"/>
                </a:cubicBezTo>
                <a:cubicBezTo>
                  <a:pt x="6317512" y="4540039"/>
                  <a:pt x="6416501" y="4518531"/>
                  <a:pt x="6470545" y="4590498"/>
                </a:cubicBezTo>
                <a:cubicBezTo>
                  <a:pt x="6406023" y="4590772"/>
                  <a:pt x="6356666" y="4590498"/>
                  <a:pt x="6308965" y="4574780"/>
                </a:cubicBezTo>
                <a:cubicBezTo>
                  <a:pt x="6289111" y="4568437"/>
                  <a:pt x="6267328" y="4561822"/>
                  <a:pt x="6256301" y="4583603"/>
                </a:cubicBezTo>
                <a:cubicBezTo>
                  <a:pt x="6243340" y="4609798"/>
                  <a:pt x="6270086" y="4619724"/>
                  <a:pt x="6286354" y="4624412"/>
                </a:cubicBezTo>
                <a:cubicBezTo>
                  <a:pt x="6332128" y="4637647"/>
                  <a:pt x="6367144" y="4669081"/>
                  <a:pt x="6404920" y="4693621"/>
                </a:cubicBezTo>
                <a:cubicBezTo>
                  <a:pt x="6487915" y="4747390"/>
                  <a:pt x="6578908" y="4792334"/>
                  <a:pt x="6649220" y="4881120"/>
                </a:cubicBezTo>
                <a:cubicBezTo>
                  <a:pt x="6560709" y="4858509"/>
                  <a:pt x="6494809" y="4805845"/>
                  <a:pt x="6412640" y="4795092"/>
                </a:cubicBezTo>
                <a:cubicBezTo>
                  <a:pt x="6483779" y="4875881"/>
                  <a:pt x="6575322" y="4929098"/>
                  <a:pt x="6661902" y="4987828"/>
                </a:cubicBezTo>
                <a:cubicBezTo>
                  <a:pt x="6686719" y="5004373"/>
                  <a:pt x="6711811" y="5015678"/>
                  <a:pt x="6717325" y="5051798"/>
                </a:cubicBezTo>
                <a:cubicBezTo>
                  <a:pt x="6728079" y="5121834"/>
                  <a:pt x="6760340" y="5179738"/>
                  <a:pt x="6829272" y="5210619"/>
                </a:cubicBezTo>
                <a:cubicBezTo>
                  <a:pt x="6829824" y="5210897"/>
                  <a:pt x="6825965" y="5221375"/>
                  <a:pt x="6823757" y="5228542"/>
                </a:cubicBezTo>
                <a:cubicBezTo>
                  <a:pt x="6781571" y="5230749"/>
                  <a:pt x="6748207" y="5189388"/>
                  <a:pt x="6694439" y="5202899"/>
                </a:cubicBezTo>
                <a:cubicBezTo>
                  <a:pt x="6746002" y="5259148"/>
                  <a:pt x="6789016" y="5309609"/>
                  <a:pt x="6862085" y="5336355"/>
                </a:cubicBezTo>
                <a:cubicBezTo>
                  <a:pt x="6920540" y="5357586"/>
                  <a:pt x="6992783" y="5369994"/>
                  <a:pt x="7035246" y="5438926"/>
                </a:cubicBezTo>
                <a:cubicBezTo>
                  <a:pt x="6985889" y="5452439"/>
                  <a:pt x="6949216" y="5435343"/>
                  <a:pt x="6912268" y="5423210"/>
                </a:cubicBezTo>
                <a:cubicBezTo>
                  <a:pt x="6855743" y="5404461"/>
                  <a:pt x="6799770" y="5383230"/>
                  <a:pt x="6743244" y="5364479"/>
                </a:cubicBezTo>
                <a:cubicBezTo>
                  <a:pt x="6721737" y="5357310"/>
                  <a:pt x="6698299" y="5352346"/>
                  <a:pt x="6684513" y="5386538"/>
                </a:cubicBezTo>
                <a:cubicBezTo>
                  <a:pt x="6756480" y="5393708"/>
                  <a:pt x="6799494" y="5440031"/>
                  <a:pt x="6844713" y="5483595"/>
                </a:cubicBezTo>
                <a:cubicBezTo>
                  <a:pt x="6870082" y="5508135"/>
                  <a:pt x="6890762" y="5540948"/>
                  <a:pt x="6936533" y="5528541"/>
                </a:cubicBezTo>
                <a:cubicBezTo>
                  <a:pt x="6960522" y="5521923"/>
                  <a:pt x="6975687" y="5540396"/>
                  <a:pt x="6973204" y="5563007"/>
                </a:cubicBezTo>
                <a:cubicBezTo>
                  <a:pt x="6964106" y="5642695"/>
                  <a:pt x="7020080" y="5670543"/>
                  <a:pt x="7077983" y="5685983"/>
                </a:cubicBezTo>
                <a:cubicBezTo>
                  <a:pt x="7187726" y="5714935"/>
                  <a:pt x="7278993" y="5783041"/>
                  <a:pt x="7385702" y="5820265"/>
                </a:cubicBezTo>
                <a:cubicBezTo>
                  <a:pt x="7489378" y="5856387"/>
                  <a:pt x="7569615" y="5942139"/>
                  <a:pt x="7673565" y="5987085"/>
                </a:cubicBezTo>
                <a:cubicBezTo>
                  <a:pt x="7748843" y="6019621"/>
                  <a:pt x="7820807" y="6061533"/>
                  <a:pt x="7898289" y="6091035"/>
                </a:cubicBezTo>
                <a:cubicBezTo>
                  <a:pt x="8081651" y="6160795"/>
                  <a:pt x="8268598" y="6216770"/>
                  <a:pt x="8466299" y="6224765"/>
                </a:cubicBezTo>
                <a:cubicBezTo>
                  <a:pt x="8629532" y="6231107"/>
                  <a:pt x="10045419" y="6225043"/>
                  <a:pt x="10620599" y="5317605"/>
                </a:cubicBezTo>
                <a:cubicBezTo>
                  <a:pt x="10631626" y="5313192"/>
                  <a:pt x="10644035" y="5301612"/>
                  <a:pt x="10647894" y="5290581"/>
                </a:cubicBezTo>
                <a:cubicBezTo>
                  <a:pt x="10666370" y="5239020"/>
                  <a:pt x="10711590" y="5216686"/>
                  <a:pt x="10752398" y="5188838"/>
                </a:cubicBezTo>
                <a:cubicBezTo>
                  <a:pt x="10788244" y="5164297"/>
                  <a:pt x="10826296" y="5138654"/>
                  <a:pt x="10841186" y="5097293"/>
                </a:cubicBezTo>
                <a:cubicBezTo>
                  <a:pt x="10860762" y="5042147"/>
                  <a:pt x="10805064" y="5087367"/>
                  <a:pt x="10794861" y="5066412"/>
                </a:cubicBezTo>
                <a:cubicBezTo>
                  <a:pt x="10816092" y="5037737"/>
                  <a:pt x="10848906" y="5011540"/>
                  <a:pt x="10857454" y="4979004"/>
                </a:cubicBezTo>
                <a:cubicBezTo>
                  <a:pt x="10888610" y="4861543"/>
                  <a:pt x="10955890" y="4776065"/>
                  <a:pt x="11056532" y="4709613"/>
                </a:cubicBezTo>
                <a:cubicBezTo>
                  <a:pt x="11085484" y="4690588"/>
                  <a:pt x="11104509" y="4655845"/>
                  <a:pt x="11143939" y="4650332"/>
                </a:cubicBezTo>
                <a:cubicBezTo>
                  <a:pt x="11231622" y="4638199"/>
                  <a:pt x="11204048" y="4543346"/>
                  <a:pt x="11250372" y="4501160"/>
                </a:cubicBezTo>
                <a:cubicBezTo>
                  <a:pt x="11259196" y="4493162"/>
                  <a:pt x="11267190" y="4477447"/>
                  <a:pt x="11265538" y="4466694"/>
                </a:cubicBezTo>
                <a:cubicBezTo>
                  <a:pt x="11263056" y="4451251"/>
                  <a:pt x="11252578" y="4436638"/>
                  <a:pt x="11243755" y="4422850"/>
                </a:cubicBezTo>
                <a:cubicBezTo>
                  <a:pt x="11234654" y="4409065"/>
                  <a:pt x="11220870" y="4396932"/>
                  <a:pt x="11227486" y="4378734"/>
                </a:cubicBezTo>
                <a:cubicBezTo>
                  <a:pt x="11230242" y="4371289"/>
                  <a:pt x="11228314" y="4345371"/>
                  <a:pt x="11248718" y="4365774"/>
                </a:cubicBezTo>
                <a:cubicBezTo>
                  <a:pt x="11304692" y="4421748"/>
                  <a:pt x="11337228" y="4368809"/>
                  <a:pt x="11385204" y="4343440"/>
                </a:cubicBezTo>
                <a:cubicBezTo>
                  <a:pt x="11346603" y="4317245"/>
                  <a:pt x="11311861" y="4298772"/>
                  <a:pt x="11306070" y="4259618"/>
                </a:cubicBezTo>
                <a:cubicBezTo>
                  <a:pt x="11294214" y="4178828"/>
                  <a:pt x="11243480" y="4141880"/>
                  <a:pt x="11166550" y="4134711"/>
                </a:cubicBezTo>
                <a:cubicBezTo>
                  <a:pt x="11194949" y="4056679"/>
                  <a:pt x="11194949" y="4056679"/>
                  <a:pt x="11103130" y="4045924"/>
                </a:cubicBezTo>
                <a:cubicBezTo>
                  <a:pt x="11138425" y="3996293"/>
                  <a:pt x="11138425" y="3983609"/>
                  <a:pt x="11095686" y="3966514"/>
                </a:cubicBezTo>
                <a:cubicBezTo>
                  <a:pt x="11054602" y="3950245"/>
                  <a:pt x="11009106" y="3944730"/>
                  <a:pt x="10971054" y="3919640"/>
                </a:cubicBezTo>
                <a:cubicBezTo>
                  <a:pt x="11006073" y="3856221"/>
                  <a:pt x="11015998" y="3782600"/>
                  <a:pt x="11088241" y="3751718"/>
                </a:cubicBezTo>
                <a:cubicBezTo>
                  <a:pt x="11099546" y="3747030"/>
                  <a:pt x="11107266" y="3728004"/>
                  <a:pt x="11100098" y="3716977"/>
                </a:cubicBezTo>
                <a:cubicBezTo>
                  <a:pt x="11073904" y="3676995"/>
                  <a:pt x="11111404" y="3601168"/>
                  <a:pt x="11029786" y="3592621"/>
                </a:cubicBezTo>
                <a:cubicBezTo>
                  <a:pt x="11019583" y="3591793"/>
                  <a:pt x="11010208" y="3583520"/>
                  <a:pt x="11018206" y="3572767"/>
                </a:cubicBezTo>
                <a:cubicBezTo>
                  <a:pt x="11045779" y="3535268"/>
                  <a:pt x="11012415" y="3537749"/>
                  <a:pt x="10992287" y="3533061"/>
                </a:cubicBezTo>
                <a:cubicBezTo>
                  <a:pt x="10968022" y="3527271"/>
                  <a:pt x="10940448" y="3543816"/>
                  <a:pt x="10917838" y="3523410"/>
                </a:cubicBezTo>
                <a:cubicBezTo>
                  <a:pt x="10923078" y="3501903"/>
                  <a:pt x="10942654" y="3502179"/>
                  <a:pt x="10956441" y="3495287"/>
                </a:cubicBezTo>
                <a:cubicBezTo>
                  <a:pt x="10996698" y="3475433"/>
                  <a:pt x="11029511" y="3451721"/>
                  <a:pt x="11031442" y="3400159"/>
                </a:cubicBezTo>
                <a:cubicBezTo>
                  <a:pt x="11032818" y="3358523"/>
                  <a:pt x="11037230" y="3321850"/>
                  <a:pt x="10981533" y="3309166"/>
                </a:cubicBezTo>
                <a:cubicBezTo>
                  <a:pt x="10958372" y="3303927"/>
                  <a:pt x="10964990" y="3273873"/>
                  <a:pt x="10978225" y="3258982"/>
                </a:cubicBezTo>
                <a:cubicBezTo>
                  <a:pt x="11001938" y="3232512"/>
                  <a:pt x="11021514" y="3197219"/>
                  <a:pt x="11062322" y="3194737"/>
                </a:cubicBezTo>
                <a:cubicBezTo>
                  <a:pt x="11087138" y="3193084"/>
                  <a:pt x="11106164" y="3182053"/>
                  <a:pt x="11125742" y="3169370"/>
                </a:cubicBezTo>
                <a:cubicBezTo>
                  <a:pt x="11139802" y="3160269"/>
                  <a:pt x="11156622" y="3152550"/>
                  <a:pt x="11154968" y="3132974"/>
                </a:cubicBezTo>
                <a:cubicBezTo>
                  <a:pt x="11153315" y="3114223"/>
                  <a:pt x="11137046" y="3106503"/>
                  <a:pt x="11120502" y="3102642"/>
                </a:cubicBezTo>
                <a:cubicBezTo>
                  <a:pt x="11065355" y="3090235"/>
                  <a:pt x="11013518" y="3072037"/>
                  <a:pt x="10967470" y="3030401"/>
                </a:cubicBezTo>
                <a:cubicBezTo>
                  <a:pt x="10998076" y="3008342"/>
                  <a:pt x="11027304" y="2992350"/>
                  <a:pt x="11049914" y="2970015"/>
                </a:cubicBezTo>
                <a:cubicBezTo>
                  <a:pt x="11104509" y="2915972"/>
                  <a:pt x="10642106" y="2745845"/>
                  <a:pt x="10618944" y="2685183"/>
                </a:cubicBezTo>
                <a:cubicBezTo>
                  <a:pt x="10611775" y="2666432"/>
                  <a:pt x="10587235" y="2647132"/>
                  <a:pt x="10566830" y="2641617"/>
                </a:cubicBezTo>
                <a:cubicBezTo>
                  <a:pt x="10471151" y="2615699"/>
                  <a:pt x="10388156" y="2557518"/>
                  <a:pt x="10290271" y="2536011"/>
                </a:cubicBezTo>
                <a:cubicBezTo>
                  <a:pt x="10197900" y="2515607"/>
                  <a:pt x="10106908" y="2488309"/>
                  <a:pt x="10005715" y="2461288"/>
                </a:cubicBezTo>
                <a:cubicBezTo>
                  <a:pt x="10067754" y="2393457"/>
                  <a:pt x="10177772" y="2401454"/>
                  <a:pt x="10203414" y="2303568"/>
                </a:cubicBezTo>
                <a:cubicBezTo>
                  <a:pt x="10103324" y="2278201"/>
                  <a:pt x="9997996" y="2307154"/>
                  <a:pt x="9901487" y="2266895"/>
                </a:cubicBezTo>
                <a:cubicBezTo>
                  <a:pt x="9893216" y="2263312"/>
                  <a:pt x="9881910" y="2266895"/>
                  <a:pt x="9871984" y="2267999"/>
                </a:cubicBezTo>
                <a:cubicBezTo>
                  <a:pt x="9673181" y="2289506"/>
                  <a:pt x="9475204" y="2270758"/>
                  <a:pt x="9279158" y="2243734"/>
                </a:cubicBezTo>
                <a:cubicBezTo>
                  <a:pt x="8996808" y="2205133"/>
                  <a:pt x="8713354" y="2180592"/>
                  <a:pt x="8429350" y="2163219"/>
                </a:cubicBezTo>
                <a:cubicBezTo>
                  <a:pt x="8194701" y="2148882"/>
                  <a:pt x="7959502" y="2142541"/>
                  <a:pt x="7725955" y="2114967"/>
                </a:cubicBezTo>
                <a:cubicBezTo>
                  <a:pt x="7476142" y="2085464"/>
                  <a:pt x="7226605" y="2052100"/>
                  <a:pt x="6977065" y="2021218"/>
                </a:cubicBezTo>
                <a:cubicBezTo>
                  <a:pt x="6965761" y="2019839"/>
                  <a:pt x="6953283" y="2015496"/>
                  <a:pt x="6941221" y="201518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C2E7166-B3C0-D003-5FC0-F6CCDB27058C}"/>
              </a:ext>
            </a:extLst>
          </p:cNvPr>
          <p:cNvSpPr>
            <a:spLocks noGrp="1"/>
          </p:cNvSpPr>
          <p:nvPr>
            <p:ph type="title"/>
          </p:nvPr>
        </p:nvSpPr>
        <p:spPr>
          <a:xfrm>
            <a:off x="838200" y="365125"/>
            <a:ext cx="10515600" cy="1325563"/>
          </a:xfrm>
        </p:spPr>
        <p:txBody>
          <a:bodyPr>
            <a:normAutofit/>
          </a:bodyPr>
          <a:lstStyle/>
          <a:p>
            <a:r>
              <a:rPr lang="en-US" b="1">
                <a:latin typeface="Comfortaa"/>
                <a:cs typeface="Calibri Light"/>
              </a:rPr>
              <a:t>Better Bus Service</a:t>
            </a:r>
            <a:endParaRPr lang="en-US" b="1">
              <a:latin typeface="Comfortaa" pitchFamily="2" charset="0"/>
              <a:cs typeface="Calibri Light"/>
            </a:endParaRPr>
          </a:p>
        </p:txBody>
      </p:sp>
      <p:sp>
        <p:nvSpPr>
          <p:cNvPr id="3" name="Content Placeholder 2">
            <a:extLst>
              <a:ext uri="{FF2B5EF4-FFF2-40B4-BE49-F238E27FC236}">
                <a16:creationId xmlns:a16="http://schemas.microsoft.com/office/drawing/2014/main" id="{33CD25AF-18C5-4520-1AD7-18B40F1DC940}"/>
              </a:ext>
            </a:extLst>
          </p:cNvPr>
          <p:cNvSpPr>
            <a:spLocks noGrp="1"/>
          </p:cNvSpPr>
          <p:nvPr>
            <p:ph idx="1"/>
          </p:nvPr>
        </p:nvSpPr>
        <p:spPr>
          <a:xfrm>
            <a:off x="838201" y="1682828"/>
            <a:ext cx="5105399" cy="4494134"/>
          </a:xfrm>
        </p:spPr>
        <p:txBody>
          <a:bodyPr vert="horz" lIns="91440" tIns="45720" rIns="91440" bIns="45720" rtlCol="0" anchor="t">
            <a:normAutofit fontScale="92500" lnSpcReduction="10000"/>
          </a:bodyPr>
          <a:lstStyle/>
          <a:p>
            <a:pPr marL="0" indent="0">
              <a:buNone/>
            </a:pPr>
            <a:r>
              <a:rPr lang="en-US" sz="2000" dirty="0">
                <a:latin typeface="Arial"/>
                <a:ea typeface="Roboto"/>
                <a:cs typeface="Arial"/>
              </a:rPr>
              <a:t>While the City is not to blame for our spotty service, it is necessary to advocate for the expansion of service for our bus system, increasing </a:t>
            </a:r>
            <a:r>
              <a:rPr lang="en-US" sz="2000" b="1" dirty="0">
                <a:latin typeface="Arial"/>
                <a:ea typeface="Roboto"/>
                <a:cs typeface="Arial"/>
              </a:rPr>
              <a:t>frequency and service area</a:t>
            </a:r>
            <a:r>
              <a:rPr lang="en-US" sz="2000" dirty="0">
                <a:latin typeface="Arial"/>
                <a:ea typeface="Roboto"/>
                <a:cs typeface="Arial"/>
              </a:rPr>
              <a:t> which is a known concern for the City </a:t>
            </a:r>
            <a:r>
              <a:rPr lang="en-US" sz="2000" dirty="0">
                <a:solidFill>
                  <a:srgbClr val="FF0000"/>
                </a:solidFill>
                <a:latin typeface="Arial"/>
                <a:ea typeface="Roboto"/>
                <a:cs typeface="Arial"/>
              </a:rPr>
              <a:t>(please change to your particular city’s situation). </a:t>
            </a:r>
            <a:endParaRPr lang="en-US" sz="2000" dirty="0">
              <a:solidFill>
                <a:srgbClr val="FF0000"/>
              </a:solidFill>
              <a:latin typeface="Calibri" panose="020F0502020204030204"/>
              <a:ea typeface="Roboto"/>
              <a:cs typeface="Calibri" panose="020F0502020204030204"/>
            </a:endParaRPr>
          </a:p>
          <a:p>
            <a:pPr marL="0" indent="0">
              <a:buNone/>
            </a:pPr>
            <a:endParaRPr lang="en-US" sz="2000" dirty="0">
              <a:latin typeface="Arial"/>
              <a:ea typeface="Roboto"/>
              <a:cs typeface="Arial"/>
            </a:endParaRPr>
          </a:p>
          <a:p>
            <a:pPr marL="0" indent="0">
              <a:buNone/>
            </a:pPr>
            <a:r>
              <a:rPr lang="en-US" sz="2000" dirty="0">
                <a:latin typeface="Arial"/>
                <a:ea typeface="Roboto"/>
                <a:cs typeface="Arial"/>
              </a:rPr>
              <a:t>We have increased our population, but the bus system has not changed. </a:t>
            </a:r>
            <a:endParaRPr lang="en-US" sz="2000" dirty="0">
              <a:ea typeface="Roboto"/>
              <a:cs typeface="Calibri" panose="020F0502020204030204"/>
            </a:endParaRPr>
          </a:p>
          <a:p>
            <a:pPr marL="0" indent="0">
              <a:buNone/>
            </a:pPr>
            <a:endParaRPr lang="en-US" sz="2000" dirty="0">
              <a:latin typeface="Arial"/>
              <a:ea typeface="Roboto" panose="02000000000000000000" pitchFamily="2" charset="0"/>
              <a:cs typeface="Arial"/>
            </a:endParaRPr>
          </a:p>
          <a:p>
            <a:pPr marL="0" indent="0">
              <a:buNone/>
            </a:pPr>
            <a:r>
              <a:rPr lang="en-US" sz="2000" dirty="0">
                <a:latin typeface="Arial"/>
                <a:ea typeface="Roboto"/>
                <a:cs typeface="Arial"/>
              </a:rPr>
              <a:t>The City also should pressure the system to provide free transit for students up to the </a:t>
            </a:r>
            <a:r>
              <a:rPr lang="en-US" sz="2000" b="1" dirty="0">
                <a:latin typeface="Arial"/>
                <a:ea typeface="Roboto"/>
                <a:cs typeface="Arial"/>
              </a:rPr>
              <a:t>age of 18</a:t>
            </a:r>
            <a:r>
              <a:rPr lang="en-US" sz="2000" dirty="0">
                <a:latin typeface="Arial"/>
                <a:ea typeface="Roboto"/>
                <a:cs typeface="Arial"/>
              </a:rPr>
              <a:t>. On field trips, often half the class has to pay while the other half doesn’t.</a:t>
            </a:r>
            <a:r>
              <a:rPr lang="en-US" sz="2000" dirty="0">
                <a:solidFill>
                  <a:srgbClr val="FF0000"/>
                </a:solidFill>
                <a:latin typeface="Arial"/>
                <a:ea typeface="Roboto"/>
                <a:cs typeface="Arial"/>
              </a:rPr>
              <a:t> (again, make sure this makes sense to your city)</a:t>
            </a:r>
          </a:p>
          <a:p>
            <a:pPr marL="0" indent="0">
              <a:buNone/>
            </a:pPr>
            <a:r>
              <a:rPr lang="en-US" sz="2000" dirty="0">
                <a:latin typeface="Arial"/>
                <a:ea typeface="Roboto"/>
                <a:cs typeface="Arial"/>
              </a:rPr>
              <a:t>This is arbitrary and wrong. </a:t>
            </a:r>
            <a:endParaRPr lang="en-US" dirty="0"/>
          </a:p>
          <a:p>
            <a:endParaRPr lang="en-US" sz="2000" dirty="0">
              <a:latin typeface="Roboto" panose="02000000000000000000" pitchFamily="2" charset="0"/>
              <a:ea typeface="Roboto" panose="02000000000000000000" pitchFamily="2" charset="0"/>
              <a:cs typeface="Calibri"/>
            </a:endParaRPr>
          </a:p>
        </p:txBody>
      </p:sp>
      <p:pic>
        <p:nvPicPr>
          <p:cNvPr id="7" name="Graphic 6" descr="Bus">
            <a:extLst>
              <a:ext uri="{FF2B5EF4-FFF2-40B4-BE49-F238E27FC236}">
                <a16:creationId xmlns:a16="http://schemas.microsoft.com/office/drawing/2014/main" id="{0ADC074E-AB0B-0AED-A4D3-1537CF6B50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55346" y="2766817"/>
            <a:ext cx="2751667" cy="2751667"/>
          </a:xfrm>
          <a:prstGeom prst="rect">
            <a:avLst/>
          </a:prstGeom>
        </p:spPr>
      </p:pic>
    </p:spTree>
    <p:extLst>
      <p:ext uri="{BB962C8B-B14F-4D97-AF65-F5344CB8AC3E}">
        <p14:creationId xmlns:p14="http://schemas.microsoft.com/office/powerpoint/2010/main" val="15310323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ree, outdoor, ground, sidewalk&#10;&#10;Description automatically generated">
            <a:extLst>
              <a:ext uri="{FF2B5EF4-FFF2-40B4-BE49-F238E27FC236}">
                <a16:creationId xmlns:a16="http://schemas.microsoft.com/office/drawing/2014/main" id="{03F1961E-B877-6855-ED14-F755FFF30BDC}"/>
              </a:ext>
            </a:extLst>
          </p:cNvPr>
          <p:cNvPicPr>
            <a:picLocks noChangeAspect="1"/>
          </p:cNvPicPr>
          <p:nvPr/>
        </p:nvPicPr>
        <p:blipFill rotWithShape="1">
          <a:blip r:embed="rId3"/>
          <a:srcRect l="2009" r="3874"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77B5BF-221D-E106-1ED5-8601E06A2233}"/>
              </a:ext>
            </a:extLst>
          </p:cNvPr>
          <p:cNvSpPr>
            <a:spLocks noGrp="1"/>
          </p:cNvSpPr>
          <p:nvPr>
            <p:ph type="title"/>
          </p:nvPr>
        </p:nvSpPr>
        <p:spPr>
          <a:xfrm>
            <a:off x="7531610" y="168852"/>
            <a:ext cx="3779077" cy="1899912"/>
          </a:xfrm>
        </p:spPr>
        <p:txBody>
          <a:bodyPr>
            <a:normAutofit/>
          </a:bodyPr>
          <a:lstStyle/>
          <a:p>
            <a:r>
              <a:rPr lang="en-US" sz="4000">
                <a:latin typeface="Comfortaa Medium"/>
                <a:cs typeface="Calibri Light"/>
              </a:rPr>
              <a:t>More Public </a:t>
            </a:r>
            <a:br>
              <a:rPr lang="en-US" sz="4000">
                <a:latin typeface="Comfortaa Medium"/>
                <a:cs typeface="Calibri Light"/>
              </a:rPr>
            </a:br>
            <a:r>
              <a:rPr lang="en-US" sz="4000">
                <a:latin typeface="Comfortaa Medium"/>
                <a:cs typeface="Calibri Light"/>
              </a:rPr>
              <a:t>Washrooms</a:t>
            </a:r>
          </a:p>
        </p:txBody>
      </p:sp>
      <p:sp>
        <p:nvSpPr>
          <p:cNvPr id="8" name="Content Placeholder 7">
            <a:extLst>
              <a:ext uri="{FF2B5EF4-FFF2-40B4-BE49-F238E27FC236}">
                <a16:creationId xmlns:a16="http://schemas.microsoft.com/office/drawing/2014/main" id="{38FD5220-1C40-EA18-A4E5-68AD7033FA20}"/>
              </a:ext>
            </a:extLst>
          </p:cNvPr>
          <p:cNvSpPr>
            <a:spLocks noGrp="1"/>
          </p:cNvSpPr>
          <p:nvPr>
            <p:ph idx="1"/>
          </p:nvPr>
        </p:nvSpPr>
        <p:spPr>
          <a:xfrm>
            <a:off x="7531610" y="2064747"/>
            <a:ext cx="4295552" cy="4112216"/>
          </a:xfrm>
        </p:spPr>
        <p:txBody>
          <a:bodyPr vert="horz" lIns="91440" tIns="45720" rIns="91440" bIns="45720" rtlCol="0" anchor="t">
            <a:noAutofit/>
          </a:bodyPr>
          <a:lstStyle/>
          <a:p>
            <a:pPr marL="0" indent="0">
              <a:buNone/>
            </a:pPr>
            <a:r>
              <a:rPr lang="en-US" sz="2000">
                <a:latin typeface="Roboto"/>
                <a:ea typeface="Roboto"/>
                <a:cs typeface="Calibri"/>
              </a:rPr>
              <a:t>To quote the Tyee, </a:t>
            </a:r>
            <a:r>
              <a:rPr lang="en-US" sz="2000" b="1">
                <a:latin typeface="Roboto"/>
                <a:ea typeface="Roboto"/>
                <a:cs typeface="Calibri"/>
              </a:rPr>
              <a:t>real cities give their people places to pee.</a:t>
            </a:r>
            <a:endParaRPr lang="en-US" b="1"/>
          </a:p>
          <a:p>
            <a:pPr marL="0" indent="0">
              <a:buNone/>
            </a:pPr>
            <a:r>
              <a:rPr lang="en-US" sz="2000">
                <a:latin typeface="Roboto"/>
                <a:ea typeface="Roboto"/>
                <a:cs typeface="Arial"/>
              </a:rPr>
              <a:t>We can't expect people to walk in our city if there is nowhere to go when they need to use the washroom!</a:t>
            </a:r>
            <a:endParaRPr lang="en-US" sz="2000">
              <a:latin typeface="Roboto"/>
              <a:ea typeface="Roboto"/>
              <a:cs typeface="Calibri"/>
            </a:endParaRPr>
          </a:p>
          <a:p>
            <a:pPr marL="0" indent="0">
              <a:buNone/>
            </a:pPr>
            <a:r>
              <a:rPr lang="en-US" sz="2000">
                <a:latin typeface="Roboto"/>
                <a:ea typeface="Roboto"/>
                <a:cs typeface="Arial"/>
              </a:rPr>
              <a:t>Residents and visitors to our City should be able to stay out and about for longer periods of time.</a:t>
            </a:r>
            <a:endParaRPr lang="en-US" sz="2000">
              <a:latin typeface="Roboto"/>
              <a:ea typeface="Roboto"/>
              <a:cs typeface="Calibri"/>
            </a:endParaRPr>
          </a:p>
          <a:p>
            <a:pPr marL="0" indent="0">
              <a:buNone/>
            </a:pPr>
            <a:r>
              <a:rPr lang="en-US" sz="2000">
                <a:latin typeface="Roboto"/>
                <a:ea typeface="Roboto"/>
                <a:cs typeface="Arial"/>
              </a:rPr>
              <a:t>We also need more frequent cleaning to existent bathrooms, as it is often impossible to use them due to their state.</a:t>
            </a:r>
            <a:endParaRPr lang="en-US" sz="2000">
              <a:latin typeface="Roboto"/>
              <a:ea typeface="Roboto"/>
              <a:cs typeface="Calibri"/>
            </a:endParaRPr>
          </a:p>
          <a:p>
            <a:endParaRPr lang="en-US" sz="2000">
              <a:cs typeface="Calibri"/>
            </a:endParaRPr>
          </a:p>
        </p:txBody>
      </p:sp>
    </p:spTree>
    <p:extLst>
      <p:ext uri="{BB962C8B-B14F-4D97-AF65-F5344CB8AC3E}">
        <p14:creationId xmlns:p14="http://schemas.microsoft.com/office/powerpoint/2010/main" val="36739975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46CADD49-1356-31A0-0664-7F171195980D}"/>
              </a:ext>
            </a:extLst>
          </p:cNvPr>
          <p:cNvPicPr>
            <a:picLocks noGrp="1" noChangeAspect="1"/>
          </p:cNvPicPr>
          <p:nvPr>
            <p:ph idx="1"/>
          </p:nvPr>
        </p:nvPicPr>
        <p:blipFill rotWithShape="1">
          <a:blip r:embed="rId2"/>
          <a:srcRect t="11174" b="4557"/>
          <a:stretch/>
        </p:blipFill>
        <p:spPr>
          <a:xfrm>
            <a:off x="20" y="10"/>
            <a:ext cx="12191980" cy="6857990"/>
          </a:xfrm>
          <a:prstGeom prst="rect">
            <a:avLst/>
          </a:prstGeom>
        </p:spPr>
      </p:pic>
      <p:sp>
        <p:nvSpPr>
          <p:cNvPr id="5" name="Rectangle: Single Corner Rounded 4">
            <a:extLst>
              <a:ext uri="{FF2B5EF4-FFF2-40B4-BE49-F238E27FC236}">
                <a16:creationId xmlns:a16="http://schemas.microsoft.com/office/drawing/2014/main" id="{91DAA62B-2B44-73A1-8F31-3170F6619DCE}"/>
              </a:ext>
            </a:extLst>
          </p:cNvPr>
          <p:cNvSpPr/>
          <p:nvPr/>
        </p:nvSpPr>
        <p:spPr>
          <a:xfrm>
            <a:off x="1668868" y="894771"/>
            <a:ext cx="11420652" cy="3480957"/>
          </a:xfrm>
          <a:prstGeom prst="round1Rect">
            <a:avLst/>
          </a:prstGeom>
          <a:solidFill>
            <a:srgbClr val="FFFFFF">
              <a:alpha val="62000"/>
            </a:srgb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E0A8319F-139C-A264-7C3F-71A224A89E90}"/>
              </a:ext>
            </a:extLst>
          </p:cNvPr>
          <p:cNvSpPr txBox="1"/>
          <p:nvPr/>
        </p:nvSpPr>
        <p:spPr>
          <a:xfrm>
            <a:off x="2659578" y="2233478"/>
            <a:ext cx="797076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Roboto"/>
                <a:ea typeface="Roboto"/>
                <a:cs typeface="Arial"/>
              </a:rPr>
              <a:t>They help people connect with nature by growing their own vegetables, as well as connecting with each other in the community. This may require free educational programs so people can learn how to garden.</a:t>
            </a:r>
            <a:endParaRPr lang="en-US" sz="2800">
              <a:latin typeface="Roboto"/>
              <a:ea typeface="Roboto"/>
            </a:endParaRPr>
          </a:p>
        </p:txBody>
      </p:sp>
      <p:sp>
        <p:nvSpPr>
          <p:cNvPr id="8" name="Title 1">
            <a:extLst>
              <a:ext uri="{FF2B5EF4-FFF2-40B4-BE49-F238E27FC236}">
                <a16:creationId xmlns:a16="http://schemas.microsoft.com/office/drawing/2014/main" id="{54435001-6ACA-F103-69B5-02AF0F35F4A0}"/>
              </a:ext>
            </a:extLst>
          </p:cNvPr>
          <p:cNvSpPr>
            <a:spLocks noGrp="1"/>
          </p:cNvSpPr>
          <p:nvPr>
            <p:ph type="title"/>
          </p:nvPr>
        </p:nvSpPr>
        <p:spPr>
          <a:xfrm>
            <a:off x="2659578" y="674967"/>
            <a:ext cx="7392105" cy="1807305"/>
          </a:xfrm>
        </p:spPr>
        <p:txBody>
          <a:bodyPr>
            <a:normAutofit/>
          </a:bodyPr>
          <a:lstStyle/>
          <a:p>
            <a:r>
              <a:rPr lang="en-US">
                <a:latin typeface="Comfortaa Medium"/>
                <a:cs typeface="Calibri Light"/>
              </a:rPr>
              <a:t>More Community Garden Spaces</a:t>
            </a:r>
            <a:endParaRPr lang="en-US">
              <a:latin typeface="Comfortaa Medium" pitchFamily="2" charset="0"/>
            </a:endParaRPr>
          </a:p>
        </p:txBody>
      </p:sp>
    </p:spTree>
    <p:extLst>
      <p:ext uri="{BB962C8B-B14F-4D97-AF65-F5344CB8AC3E}">
        <p14:creationId xmlns:p14="http://schemas.microsoft.com/office/powerpoint/2010/main" val="1963321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323711-DDF0-5506-DB23-D96D39A405B9}"/>
              </a:ext>
            </a:extLst>
          </p:cNvPr>
          <p:cNvSpPr>
            <a:spLocks noGrp="1"/>
          </p:cNvSpPr>
          <p:nvPr>
            <p:ph type="title"/>
          </p:nvPr>
        </p:nvSpPr>
        <p:spPr>
          <a:xfrm>
            <a:off x="5297762" y="329184"/>
            <a:ext cx="6251110" cy="1783080"/>
          </a:xfrm>
        </p:spPr>
        <p:txBody>
          <a:bodyPr anchor="b">
            <a:normAutofit/>
          </a:bodyPr>
          <a:lstStyle/>
          <a:p>
            <a:r>
              <a:rPr lang="en-US" sz="5400">
                <a:latin typeface="Comfortaa Medium"/>
                <a:cs typeface="Calibri Light"/>
              </a:rPr>
              <a:t> Playgrounds</a:t>
            </a:r>
            <a:endParaRPr lang="en-US" sz="5400">
              <a:latin typeface="Comfortaa Medium"/>
            </a:endParaRPr>
          </a:p>
        </p:txBody>
      </p:sp>
      <p:pic>
        <p:nvPicPr>
          <p:cNvPr id="7" name="Picture 7" descr="A picture containing tree, grass, outdoor, chair&#10;&#10;Description automatically generated">
            <a:extLst>
              <a:ext uri="{FF2B5EF4-FFF2-40B4-BE49-F238E27FC236}">
                <a16:creationId xmlns:a16="http://schemas.microsoft.com/office/drawing/2014/main" id="{676A2DEF-4CD4-E52C-8B63-6DF5819D9757}"/>
              </a:ext>
            </a:extLst>
          </p:cNvPr>
          <p:cNvPicPr>
            <a:picLocks noChangeAspect="1"/>
          </p:cNvPicPr>
          <p:nvPr/>
        </p:nvPicPr>
        <p:blipFill rotWithShape="1">
          <a:blip r:embed="rId2"/>
          <a:srcRect l="34683" r="3832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9838B6F5-DDE2-369A-C8DF-56FF39901BC8}"/>
              </a:ext>
            </a:extLst>
          </p:cNvPr>
          <p:cNvSpPr>
            <a:spLocks noGrp="1"/>
          </p:cNvSpPr>
          <p:nvPr>
            <p:ph idx="1"/>
          </p:nvPr>
        </p:nvSpPr>
        <p:spPr>
          <a:xfrm>
            <a:off x="5297762" y="2960624"/>
            <a:ext cx="6251110" cy="3229864"/>
          </a:xfrm>
        </p:spPr>
        <p:txBody>
          <a:bodyPr vert="horz" lIns="91440" tIns="45720" rIns="91440" bIns="45720" rtlCol="0">
            <a:normAutofit/>
          </a:bodyPr>
          <a:lstStyle/>
          <a:p>
            <a:pPr marL="0" indent="0">
              <a:lnSpc>
                <a:spcPct val="150000"/>
              </a:lnSpc>
              <a:buNone/>
            </a:pPr>
            <a:r>
              <a:rPr lang="en-US" sz="2200" dirty="0">
                <a:latin typeface="Roboto"/>
                <a:ea typeface="Roboto"/>
                <a:cs typeface="Arial"/>
              </a:rPr>
              <a:t>Upgrade playgrounds around town to bigger, more active playgrounds, so kids of all ages can feel like being outside and playing, as well as adding </a:t>
            </a:r>
            <a:r>
              <a:rPr lang="en-US" sz="2200" b="1" dirty="0">
                <a:latin typeface="Roboto"/>
                <a:ea typeface="Roboto"/>
                <a:cs typeface="Arial"/>
              </a:rPr>
              <a:t>even more outdoor fitness</a:t>
            </a:r>
            <a:r>
              <a:rPr lang="en-US" sz="2200" dirty="0">
                <a:latin typeface="Roboto"/>
                <a:ea typeface="Roboto"/>
                <a:cs typeface="Arial"/>
              </a:rPr>
              <a:t> equipment in parks and other public spaces to encourage healthy living.  </a:t>
            </a:r>
            <a:endParaRPr lang="en-US" sz="2200" dirty="0">
              <a:cs typeface="Calibri" panose="020F0502020204030204"/>
            </a:endParaRPr>
          </a:p>
        </p:txBody>
      </p:sp>
    </p:spTree>
    <p:extLst>
      <p:ext uri="{BB962C8B-B14F-4D97-AF65-F5344CB8AC3E}">
        <p14:creationId xmlns:p14="http://schemas.microsoft.com/office/powerpoint/2010/main" val="38070780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6DD67C-5773-0DF1-1AF9-1D9180415145}"/>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a:latin typeface="Comfortaa Medium"/>
              </a:rPr>
              <a:t>Free </a:t>
            </a:r>
            <a:br>
              <a:rPr lang="en-US" sz="4000">
                <a:latin typeface="Comfortaa Medium"/>
              </a:rPr>
            </a:br>
            <a:r>
              <a:rPr lang="en-US" sz="4000">
                <a:latin typeface="Comfortaa Medium"/>
              </a:rPr>
              <a:t>City-Wide </a:t>
            </a:r>
            <a:br>
              <a:rPr lang="en-US" sz="4000">
                <a:latin typeface="Comfortaa Medium"/>
              </a:rPr>
            </a:br>
            <a:r>
              <a:rPr lang="en-US" sz="4000" err="1">
                <a:latin typeface="Comfortaa Medium"/>
              </a:rPr>
              <a:t>Wifi</a:t>
            </a:r>
            <a:endParaRPr lang="en-US" sz="4000">
              <a:latin typeface="Comfortaa Medium"/>
            </a:endParaRPr>
          </a:p>
        </p:txBody>
      </p:sp>
      <p:sp>
        <p:nvSpPr>
          <p:cNvPr id="5" name="TextBox 4">
            <a:extLst>
              <a:ext uri="{FF2B5EF4-FFF2-40B4-BE49-F238E27FC236}">
                <a16:creationId xmlns:a16="http://schemas.microsoft.com/office/drawing/2014/main" id="{E1217B35-8E5F-A7D9-BEC4-F14533ACBAF9}"/>
              </a:ext>
            </a:extLst>
          </p:cNvPr>
          <p:cNvSpPr txBox="1"/>
          <p:nvPr/>
        </p:nvSpPr>
        <p:spPr>
          <a:xfrm>
            <a:off x="838201" y="2962279"/>
            <a:ext cx="3799425" cy="314324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85000" lnSpcReduction="10000"/>
          </a:bodyPr>
          <a:lstStyle/>
          <a:p>
            <a:pPr>
              <a:lnSpc>
                <a:spcPct val="150000"/>
              </a:lnSpc>
              <a:spcAft>
                <a:spcPts val="600"/>
              </a:spcAft>
            </a:pPr>
            <a:r>
              <a:rPr lang="en-US" sz="2400" dirty="0">
                <a:latin typeface="Roboto"/>
                <a:ea typeface="Roboto"/>
                <a:cs typeface="Roboto"/>
              </a:rPr>
              <a:t>Citizens should be able to walk around and feel confident that they are still connected.</a:t>
            </a:r>
          </a:p>
          <a:p>
            <a:pPr>
              <a:lnSpc>
                <a:spcPct val="150000"/>
              </a:lnSpc>
              <a:spcAft>
                <a:spcPts val="600"/>
              </a:spcAft>
            </a:pPr>
            <a:r>
              <a:rPr lang="en-US" sz="2400" dirty="0">
                <a:latin typeface="Roboto"/>
                <a:ea typeface="Roboto"/>
                <a:cs typeface="Roboto"/>
              </a:rPr>
              <a:t>Let's make it easier for everyone to work or study remotely!</a:t>
            </a:r>
          </a:p>
        </p:txBody>
      </p:sp>
      <p:pic>
        <p:nvPicPr>
          <p:cNvPr id="4" name="Picture 4">
            <a:extLst>
              <a:ext uri="{FF2B5EF4-FFF2-40B4-BE49-F238E27FC236}">
                <a16:creationId xmlns:a16="http://schemas.microsoft.com/office/drawing/2014/main" id="{D5CC8492-2E4A-A159-771E-E96EC5D59293}"/>
              </a:ext>
            </a:extLst>
          </p:cNvPr>
          <p:cNvPicPr>
            <a:picLocks noGrp="1" noChangeAspect="1"/>
          </p:cNvPicPr>
          <p:nvPr>
            <p:ph idx="1"/>
          </p:nvPr>
        </p:nvPicPr>
        <p:blipFill rotWithShape="1">
          <a:blip r:embed="rId2"/>
          <a:srcRect l="11568" r="20104" b="1"/>
          <a:stretch/>
        </p:blipFill>
        <p:spPr>
          <a:xfrm>
            <a:off x="5010386" y="10"/>
            <a:ext cx="7181613" cy="6857990"/>
          </a:xfrm>
          <a:prstGeom prst="rect">
            <a:avLst/>
          </a:prstGeom>
          <a:effectLst/>
        </p:spPr>
      </p:pic>
    </p:spTree>
    <p:extLst>
      <p:ext uri="{BB962C8B-B14F-4D97-AF65-F5344CB8AC3E}">
        <p14:creationId xmlns:p14="http://schemas.microsoft.com/office/powerpoint/2010/main" val="300604389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9E2DD3-F695-B22A-2ED8-C9A9A099E40E}"/>
              </a:ext>
            </a:extLst>
          </p:cNvPr>
          <p:cNvSpPr>
            <a:spLocks noGrp="1"/>
          </p:cNvSpPr>
          <p:nvPr>
            <p:ph type="title"/>
          </p:nvPr>
        </p:nvSpPr>
        <p:spPr>
          <a:xfrm>
            <a:off x="4654296" y="329184"/>
            <a:ext cx="6894576" cy="1783080"/>
          </a:xfrm>
        </p:spPr>
        <p:txBody>
          <a:bodyPr anchor="b">
            <a:normAutofit/>
          </a:bodyPr>
          <a:lstStyle/>
          <a:p>
            <a:r>
              <a:rPr lang="en-US" sz="5400">
                <a:latin typeface="Comfortaa Medium"/>
                <a:cs typeface="Calibri Light"/>
              </a:rPr>
              <a:t>More Public Art</a:t>
            </a:r>
            <a:endParaRPr lang="en-US" sz="5400">
              <a:latin typeface="Comfortaa Medium"/>
            </a:endParaRPr>
          </a:p>
        </p:txBody>
      </p:sp>
      <p:pic>
        <p:nvPicPr>
          <p:cNvPr id="4" name="Picture 4" descr="Graphical user interface, diagram&#10;&#10;Description automatically generated">
            <a:extLst>
              <a:ext uri="{FF2B5EF4-FFF2-40B4-BE49-F238E27FC236}">
                <a16:creationId xmlns:a16="http://schemas.microsoft.com/office/drawing/2014/main" id="{E8B8CA3B-4DFB-9587-ED88-6F8CAFB171DE}"/>
              </a:ext>
            </a:extLst>
          </p:cNvPr>
          <p:cNvPicPr>
            <a:picLocks noChangeAspect="1"/>
          </p:cNvPicPr>
          <p:nvPr/>
        </p:nvPicPr>
        <p:blipFill rotWithShape="1">
          <a:blip r:embed="rId2"/>
          <a:srcRect l="30637" r="38782" b="-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154AAF08-D7B3-61A4-0FB9-C4AA3E5BF0F4}"/>
              </a:ext>
            </a:extLst>
          </p:cNvPr>
          <p:cNvSpPr>
            <a:spLocks noGrp="1"/>
          </p:cNvSpPr>
          <p:nvPr>
            <p:ph idx="1"/>
          </p:nvPr>
        </p:nvSpPr>
        <p:spPr>
          <a:xfrm>
            <a:off x="4654296" y="2706624"/>
            <a:ext cx="6894576" cy="3483864"/>
          </a:xfrm>
        </p:spPr>
        <p:txBody>
          <a:bodyPr vert="horz" lIns="91440" tIns="45720" rIns="91440" bIns="45720" rtlCol="0" anchor="t">
            <a:normAutofit/>
          </a:bodyPr>
          <a:lstStyle/>
          <a:p>
            <a:pPr marL="0" indent="0">
              <a:buNone/>
            </a:pPr>
            <a:r>
              <a:rPr lang="en-US" sz="2400" b="1">
                <a:latin typeface="Roboto"/>
                <a:ea typeface="Roboto"/>
                <a:cs typeface="Arial"/>
              </a:rPr>
              <a:t>Public Art </a:t>
            </a:r>
            <a:r>
              <a:rPr lang="en-US" sz="2400">
                <a:latin typeface="Roboto"/>
                <a:ea typeface="Roboto"/>
                <a:cs typeface="Arial"/>
              </a:rPr>
              <a:t>adds character to a city; by placing installations throughout the city, you can encourage residents to explore their neighborhoods.</a:t>
            </a:r>
          </a:p>
          <a:p>
            <a:pPr marL="0" indent="0">
              <a:buNone/>
            </a:pPr>
            <a:r>
              <a:rPr lang="en-US" sz="2400">
                <a:latin typeface="Roboto"/>
                <a:ea typeface="Roboto"/>
                <a:cs typeface="Arial"/>
              </a:rPr>
              <a:t>We would need more contests for public art and more options for this to happen. </a:t>
            </a:r>
          </a:p>
        </p:txBody>
      </p:sp>
    </p:spTree>
    <p:extLst>
      <p:ext uri="{BB962C8B-B14F-4D97-AF65-F5344CB8AC3E}">
        <p14:creationId xmlns:p14="http://schemas.microsoft.com/office/powerpoint/2010/main" val="426377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person, indoor, computer&#10;&#10;Description automatically generated">
            <a:extLst>
              <a:ext uri="{FF2B5EF4-FFF2-40B4-BE49-F238E27FC236}">
                <a16:creationId xmlns:a16="http://schemas.microsoft.com/office/drawing/2014/main" id="{023C2D5E-3663-ABC4-87EE-0DD7CC107068}"/>
              </a:ext>
            </a:extLst>
          </p:cNvPr>
          <p:cNvPicPr>
            <a:picLocks noChangeAspect="1"/>
          </p:cNvPicPr>
          <p:nvPr/>
        </p:nvPicPr>
        <p:blipFill rotWithShape="1">
          <a:blip r:embed="rId2"/>
          <a:srcRect l="6271" r="23230"/>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505BFD-FD90-CF16-8F95-364AADC79129}"/>
              </a:ext>
            </a:extLst>
          </p:cNvPr>
          <p:cNvSpPr>
            <a:spLocks noGrp="1"/>
          </p:cNvSpPr>
          <p:nvPr>
            <p:ph type="title"/>
          </p:nvPr>
        </p:nvSpPr>
        <p:spPr>
          <a:xfrm>
            <a:off x="7831792" y="191943"/>
            <a:ext cx="3822189" cy="1899912"/>
          </a:xfrm>
        </p:spPr>
        <p:txBody>
          <a:bodyPr>
            <a:normAutofit/>
          </a:bodyPr>
          <a:lstStyle/>
          <a:p>
            <a:r>
              <a:rPr lang="en-US" sz="4000">
                <a:latin typeface="Comfortaa Medium"/>
                <a:cs typeface="Calibri Light"/>
              </a:rPr>
              <a:t>Remote Work</a:t>
            </a:r>
            <a:endParaRPr lang="en-US" sz="4000">
              <a:latin typeface="Comfortaa Medium"/>
            </a:endParaRPr>
          </a:p>
        </p:txBody>
      </p:sp>
      <p:sp>
        <p:nvSpPr>
          <p:cNvPr id="3" name="Content Placeholder 2">
            <a:extLst>
              <a:ext uri="{FF2B5EF4-FFF2-40B4-BE49-F238E27FC236}">
                <a16:creationId xmlns:a16="http://schemas.microsoft.com/office/drawing/2014/main" id="{7782525E-7C9F-F2B9-0582-CBF9946B81A9}"/>
              </a:ext>
            </a:extLst>
          </p:cNvPr>
          <p:cNvSpPr>
            <a:spLocks noGrp="1"/>
          </p:cNvSpPr>
          <p:nvPr>
            <p:ph idx="1"/>
          </p:nvPr>
        </p:nvSpPr>
        <p:spPr>
          <a:xfrm>
            <a:off x="7909015" y="2148941"/>
            <a:ext cx="4174434" cy="4028022"/>
          </a:xfrm>
        </p:spPr>
        <p:txBody>
          <a:bodyPr vert="horz" lIns="91440" tIns="45720" rIns="91440" bIns="45720" rtlCol="0" anchor="t">
            <a:noAutofit/>
          </a:bodyPr>
          <a:lstStyle/>
          <a:p>
            <a:pPr marL="0" indent="0">
              <a:buNone/>
            </a:pPr>
            <a:r>
              <a:rPr lang="en-US" sz="2400" dirty="0">
                <a:latin typeface="Roboto"/>
                <a:ea typeface="+mn-lt"/>
                <a:cs typeface="+mn-lt"/>
              </a:rPr>
              <a:t>The city's official position would be to encourage remote work whenever possible.</a:t>
            </a:r>
          </a:p>
          <a:p>
            <a:pPr marL="0" indent="0">
              <a:buNone/>
            </a:pPr>
            <a:r>
              <a:rPr lang="en-US" sz="2400" dirty="0">
                <a:latin typeface="Roboto"/>
                <a:ea typeface="Roboto"/>
                <a:cs typeface="Calibri"/>
              </a:rPr>
              <a:t>This way people would not have to drive to work. </a:t>
            </a:r>
          </a:p>
          <a:p>
            <a:pPr marL="0" indent="0">
              <a:buNone/>
            </a:pPr>
            <a:r>
              <a:rPr lang="en-US" sz="2400" dirty="0">
                <a:latin typeface="Roboto"/>
                <a:ea typeface="Roboto"/>
                <a:cs typeface="Calibri"/>
              </a:rPr>
              <a:t>This would help contribute to a 15-minute city.</a:t>
            </a:r>
            <a:endParaRPr lang="en-US" dirty="0">
              <a:cs typeface="Calibri"/>
            </a:endParaRPr>
          </a:p>
          <a:p>
            <a:pPr marL="0" indent="0">
              <a:buNone/>
            </a:pPr>
            <a:endParaRPr lang="en-US" sz="2400" dirty="0">
              <a:latin typeface="Roboto"/>
              <a:ea typeface="Roboto"/>
              <a:cs typeface="Calibri"/>
            </a:endParaRPr>
          </a:p>
        </p:txBody>
      </p:sp>
    </p:spTree>
    <p:extLst>
      <p:ext uri="{BB962C8B-B14F-4D97-AF65-F5344CB8AC3E}">
        <p14:creationId xmlns:p14="http://schemas.microsoft.com/office/powerpoint/2010/main" val="23906010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9" name="Picture 4" descr="Houses in a subdivision">
            <a:extLst>
              <a:ext uri="{FF2B5EF4-FFF2-40B4-BE49-F238E27FC236}">
                <a16:creationId xmlns:a16="http://schemas.microsoft.com/office/drawing/2014/main" id="{6A3F8481-EC33-E74A-1AC1-C6E2D7153400}"/>
              </a:ext>
            </a:extLst>
          </p:cNvPr>
          <p:cNvPicPr>
            <a:picLocks noChangeAspect="1"/>
          </p:cNvPicPr>
          <p:nvPr/>
        </p:nvPicPr>
        <p:blipFill rotWithShape="1">
          <a:blip r:embed="rId2"/>
          <a:srcRect t="4679" r="6" b="11033"/>
          <a:stretch/>
        </p:blipFill>
        <p:spPr>
          <a:xfrm>
            <a:off x="1524" y="10"/>
            <a:ext cx="12188952" cy="6857990"/>
          </a:xfrm>
          <a:prstGeom prst="rect">
            <a:avLst/>
          </a:prstGeom>
        </p:spPr>
      </p:pic>
      <p:sp>
        <p:nvSpPr>
          <p:cNvPr id="20" name="Freeform: Shape 10">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12">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14">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80932734-A5C6-06BD-B94D-49D3B94A3180}"/>
              </a:ext>
            </a:extLst>
          </p:cNvPr>
          <p:cNvSpPr>
            <a:spLocks noGrp="1"/>
          </p:cNvSpPr>
          <p:nvPr>
            <p:ph idx="1"/>
          </p:nvPr>
        </p:nvSpPr>
        <p:spPr>
          <a:xfrm>
            <a:off x="2355988" y="-35602"/>
            <a:ext cx="7480024" cy="3190673"/>
          </a:xfrm>
        </p:spPr>
        <p:txBody>
          <a:bodyPr vert="horz" lIns="91440" tIns="45720" rIns="91440" bIns="45720" rtlCol="0" anchor="t">
            <a:noAutofit/>
          </a:bodyPr>
          <a:lstStyle/>
          <a:p>
            <a:pPr algn="ctr">
              <a:lnSpc>
                <a:spcPct val="100000"/>
              </a:lnSpc>
            </a:pPr>
            <a:endParaRPr lang="en-US" sz="2000" dirty="0">
              <a:latin typeface="Arial"/>
              <a:cs typeface="Arial"/>
            </a:endParaRPr>
          </a:p>
          <a:p>
            <a:pPr algn="ctr">
              <a:lnSpc>
                <a:spcPct val="100000"/>
              </a:lnSpc>
            </a:pPr>
            <a:endParaRPr lang="en-US" sz="2000" dirty="0">
              <a:latin typeface="Arial"/>
              <a:cs typeface="Arial"/>
            </a:endParaRPr>
          </a:p>
          <a:p>
            <a:pPr algn="ctr">
              <a:lnSpc>
                <a:spcPct val="100000"/>
              </a:lnSpc>
            </a:pPr>
            <a:endParaRPr lang="en-US" sz="2000" dirty="0">
              <a:latin typeface="Arial"/>
              <a:cs typeface="Arial"/>
            </a:endParaRPr>
          </a:p>
          <a:p>
            <a:pPr algn="ctr">
              <a:lnSpc>
                <a:spcPct val="100000"/>
              </a:lnSpc>
            </a:pPr>
            <a:endParaRPr lang="en-US" sz="2000" dirty="0">
              <a:latin typeface="Arial"/>
              <a:cs typeface="Arial"/>
            </a:endParaRPr>
          </a:p>
          <a:p>
            <a:pPr marL="0" indent="0" algn="ctr">
              <a:lnSpc>
                <a:spcPct val="100000"/>
              </a:lnSpc>
              <a:buNone/>
            </a:pPr>
            <a:r>
              <a:rPr lang="en-US" sz="4000" b="1" dirty="0">
                <a:latin typeface="Comfortaa"/>
                <a:cs typeface="Arial"/>
              </a:rPr>
              <a:t>In all of these requests</a:t>
            </a:r>
            <a:r>
              <a:rPr lang="en-US" sz="4000" dirty="0">
                <a:latin typeface="Comfortaa"/>
                <a:cs typeface="Arial"/>
              </a:rPr>
              <a:t>, let there be a focus on I</a:t>
            </a:r>
            <a:r>
              <a:rPr lang="en-US" sz="4000" b="1" dirty="0">
                <a:latin typeface="Comfortaa"/>
                <a:cs typeface="Arial"/>
              </a:rPr>
              <a:t>mproving lower income neighborhoods</a:t>
            </a:r>
            <a:r>
              <a:rPr lang="en-US" sz="4000" dirty="0">
                <a:latin typeface="Comfortaa"/>
                <a:cs typeface="Arial"/>
              </a:rPr>
              <a:t>, making those safer, more walkable and more attractive!</a:t>
            </a:r>
            <a:endParaRPr lang="en-US" sz="4000" dirty="0">
              <a:latin typeface="Comfortaa"/>
            </a:endParaRPr>
          </a:p>
          <a:p>
            <a:pPr algn="ctr"/>
            <a:endParaRPr lang="en-US" sz="2000" dirty="0">
              <a:cs typeface="Calibri"/>
            </a:endParaRPr>
          </a:p>
        </p:txBody>
      </p:sp>
    </p:spTree>
    <p:extLst>
      <p:ext uri="{BB962C8B-B14F-4D97-AF65-F5344CB8AC3E}">
        <p14:creationId xmlns:p14="http://schemas.microsoft.com/office/powerpoint/2010/main" val="223329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D8C3AFD7-4CCE-484E-84C6-80FB3E3E2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12" name="Rectangle 11">
              <a:extLst>
                <a:ext uri="{FF2B5EF4-FFF2-40B4-BE49-F238E27FC236}">
                  <a16:creationId xmlns:a16="http://schemas.microsoft.com/office/drawing/2014/main" id="{490C807E-560D-4B1E-8911-1B0B4631F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CCC1DF5-83E7-46A1-8737-18B5AA0F1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02114E49-C077-4083-B5C1-6A6E70F4D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1"/>
            <a:ext cx="117348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F7907B6F-EBB9-1CBC-E207-C7CD8B5AF73E}"/>
              </a:ext>
            </a:extLst>
          </p:cNvPr>
          <p:cNvSpPr>
            <a:spLocks noGrp="1"/>
          </p:cNvSpPr>
          <p:nvPr>
            <p:ph type="title"/>
          </p:nvPr>
        </p:nvSpPr>
        <p:spPr>
          <a:xfrm>
            <a:off x="685800" y="1676400"/>
            <a:ext cx="3906672" cy="4191000"/>
          </a:xfrm>
        </p:spPr>
        <p:txBody>
          <a:bodyPr anchor="t">
            <a:normAutofit/>
          </a:bodyPr>
          <a:lstStyle/>
          <a:p>
            <a:r>
              <a:rPr lang="en-US" sz="4000">
                <a:latin typeface="Comfortaa Medium"/>
                <a:cs typeface="Calibri Light"/>
              </a:rPr>
              <a:t>How to avoid pricing people</a:t>
            </a:r>
            <a:br>
              <a:rPr lang="en-US" sz="4000">
                <a:latin typeface="Comfortaa Medium"/>
                <a:cs typeface="Calibri Light"/>
              </a:rPr>
            </a:br>
            <a:r>
              <a:rPr lang="en-US" sz="4000">
                <a:latin typeface="Comfortaa Medium"/>
                <a:cs typeface="Calibri Light"/>
              </a:rPr>
              <a:t>out of their homes</a:t>
            </a:r>
            <a:endParaRPr lang="en-US" sz="4000">
              <a:latin typeface="Comfortaa Medium" pitchFamily="2" charset="0"/>
            </a:endParaRPr>
          </a:p>
        </p:txBody>
      </p:sp>
      <p:graphicFrame>
        <p:nvGraphicFramePr>
          <p:cNvPr id="5" name="Content Placeholder 2">
            <a:extLst>
              <a:ext uri="{FF2B5EF4-FFF2-40B4-BE49-F238E27FC236}">
                <a16:creationId xmlns:a16="http://schemas.microsoft.com/office/drawing/2014/main" id="{812E7148-4180-632B-2C42-90D5226D65CD}"/>
              </a:ext>
            </a:extLst>
          </p:cNvPr>
          <p:cNvGraphicFramePr>
            <a:graphicFrameLocks noGrp="1"/>
          </p:cNvGraphicFramePr>
          <p:nvPr>
            <p:ph idx="1"/>
            <p:extLst>
              <p:ext uri="{D42A27DB-BD31-4B8C-83A1-F6EECF244321}">
                <p14:modId xmlns:p14="http://schemas.microsoft.com/office/powerpoint/2010/main" val="1253349548"/>
              </p:ext>
            </p:extLst>
          </p:nvPr>
        </p:nvGraphicFramePr>
        <p:xfrm>
          <a:off x="4724400" y="990601"/>
          <a:ext cx="67818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30916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7" name="Picture 7">
            <a:extLst>
              <a:ext uri="{FF2B5EF4-FFF2-40B4-BE49-F238E27FC236}">
                <a16:creationId xmlns:a16="http://schemas.microsoft.com/office/drawing/2014/main" id="{37F8638E-43E5-6928-B789-7D8793833EE6}"/>
              </a:ext>
            </a:extLst>
          </p:cNvPr>
          <p:cNvPicPr>
            <a:picLocks noChangeAspect="1"/>
          </p:cNvPicPr>
          <p:nvPr/>
        </p:nvPicPr>
        <p:blipFill rotWithShape="1">
          <a:blip r:embed="rId2"/>
          <a:srcRect l="2737" r="86" b="2"/>
          <a:stretch/>
        </p:blipFill>
        <p:spPr>
          <a:xfrm>
            <a:off x="20" y="10"/>
            <a:ext cx="9947062" cy="6857990"/>
          </a:xfrm>
          <a:prstGeom prst="rect">
            <a:avLst/>
          </a:prstGeom>
        </p:spPr>
      </p:pic>
      <p:sp>
        <p:nvSpPr>
          <p:cNvPr id="29" name="Freeform: Shape 28">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1" name="Freeform: Shape 30">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33" name="Freeform: Shape 32">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D9F9E14A-62C1-E928-DDAC-DCA9DFEB2414}"/>
              </a:ext>
            </a:extLst>
          </p:cNvPr>
          <p:cNvSpPr>
            <a:spLocks noGrp="1"/>
          </p:cNvSpPr>
          <p:nvPr>
            <p:ph type="title"/>
          </p:nvPr>
        </p:nvSpPr>
        <p:spPr>
          <a:xfrm>
            <a:off x="8046720" y="1045597"/>
            <a:ext cx="3633746" cy="1588422"/>
          </a:xfrm>
        </p:spPr>
        <p:txBody>
          <a:bodyPr vert="horz" lIns="91440" tIns="45720" rIns="91440" bIns="45720" rtlCol="0" anchor="b">
            <a:normAutofit/>
          </a:bodyPr>
          <a:lstStyle/>
          <a:p>
            <a:r>
              <a:rPr lang="en-US" sz="3600">
                <a:latin typeface="Comfortaa Medium"/>
              </a:rPr>
              <a:t>The MAIN Thing... Education!</a:t>
            </a:r>
          </a:p>
        </p:txBody>
      </p:sp>
      <p:sp>
        <p:nvSpPr>
          <p:cNvPr id="3" name="Content Placeholder 2">
            <a:extLst>
              <a:ext uri="{FF2B5EF4-FFF2-40B4-BE49-F238E27FC236}">
                <a16:creationId xmlns:a16="http://schemas.microsoft.com/office/drawing/2014/main" id="{081A0748-3ABD-E3C7-C7DE-27015A149CF5}"/>
              </a:ext>
            </a:extLst>
          </p:cNvPr>
          <p:cNvSpPr>
            <a:spLocks noGrp="1"/>
          </p:cNvSpPr>
          <p:nvPr>
            <p:ph idx="1"/>
          </p:nvPr>
        </p:nvSpPr>
        <p:spPr>
          <a:xfrm>
            <a:off x="8046719" y="2722729"/>
            <a:ext cx="3633747" cy="2700062"/>
          </a:xfrm>
        </p:spPr>
        <p:txBody>
          <a:bodyPr vert="horz" lIns="91440" tIns="45720" rIns="91440" bIns="45720" rtlCol="0" anchor="t">
            <a:normAutofit/>
          </a:bodyPr>
          <a:lstStyle/>
          <a:p>
            <a:pPr marL="0" indent="0">
              <a:buNone/>
            </a:pPr>
            <a:r>
              <a:rPr lang="en-US" sz="1600" dirty="0">
                <a:latin typeface="Roboto"/>
                <a:ea typeface="Roboto"/>
                <a:cs typeface="Roboto"/>
              </a:rPr>
              <a:t>The City would have to educate the people of </a:t>
            </a:r>
            <a:r>
              <a:rPr lang="en-US" sz="1600" dirty="0">
                <a:solidFill>
                  <a:srgbClr val="FF0000"/>
                </a:solidFill>
                <a:latin typeface="Roboto"/>
                <a:ea typeface="Roboto"/>
                <a:cs typeface="Roboto"/>
              </a:rPr>
              <a:t>(Your City) </a:t>
            </a:r>
            <a:r>
              <a:rPr lang="en-US" sz="1600" dirty="0">
                <a:latin typeface="Roboto"/>
                <a:ea typeface="Roboto"/>
                <a:cs typeface="Roboto"/>
              </a:rPr>
              <a:t>regarding 15-minute Cities and the changes required to make it happen.</a:t>
            </a:r>
          </a:p>
          <a:p>
            <a:pPr marL="0" indent="0">
              <a:buNone/>
            </a:pPr>
            <a:r>
              <a:rPr lang="en-US" sz="1600" dirty="0">
                <a:latin typeface="Roboto"/>
                <a:ea typeface="Roboto"/>
                <a:cs typeface="Calibri" panose="020F0502020204030204"/>
              </a:rPr>
              <a:t>It is an easy way to shake people up and make them reevaluate all their choices... </a:t>
            </a:r>
          </a:p>
          <a:p>
            <a:pPr marL="0" indent="0">
              <a:buNone/>
            </a:pPr>
            <a:r>
              <a:rPr lang="en-US" sz="1600" dirty="0">
                <a:latin typeface="Roboto"/>
                <a:ea typeface="Roboto"/>
                <a:cs typeface="Calibri" panose="020F0502020204030204"/>
              </a:rPr>
              <a:t>...because our choices become our </a:t>
            </a:r>
            <a:r>
              <a:rPr lang="en-US" sz="1600" dirty="0" err="1">
                <a:latin typeface="Roboto"/>
                <a:ea typeface="Roboto"/>
                <a:cs typeface="Calibri" panose="020F0502020204030204"/>
              </a:rPr>
              <a:t>behaviours</a:t>
            </a:r>
            <a:r>
              <a:rPr lang="en-US" sz="1600" dirty="0">
                <a:latin typeface="Roboto"/>
                <a:ea typeface="Roboto"/>
                <a:cs typeface="Calibri" panose="020F0502020204030204"/>
              </a:rPr>
              <a:t>, and our </a:t>
            </a:r>
            <a:r>
              <a:rPr lang="en-US" sz="1600" dirty="0" err="1">
                <a:latin typeface="Roboto"/>
                <a:ea typeface="Roboto"/>
                <a:cs typeface="Calibri" panose="020F0502020204030204"/>
              </a:rPr>
              <a:t>behaviours</a:t>
            </a:r>
            <a:r>
              <a:rPr lang="en-US" sz="1600" dirty="0">
                <a:latin typeface="Roboto"/>
                <a:ea typeface="Roboto"/>
                <a:cs typeface="Calibri" panose="020F0502020204030204"/>
              </a:rPr>
              <a:t> are destroying the Earth. </a:t>
            </a:r>
            <a:endParaRPr lang="en-US" sz="1600" dirty="0">
              <a:latin typeface="Roboto"/>
              <a:ea typeface="Roboto"/>
            </a:endParaRPr>
          </a:p>
        </p:txBody>
      </p:sp>
    </p:spTree>
    <p:extLst>
      <p:ext uri="{BB962C8B-B14F-4D97-AF65-F5344CB8AC3E}">
        <p14:creationId xmlns:p14="http://schemas.microsoft.com/office/powerpoint/2010/main" val="1778558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5">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C2598D76-1063-00E4-4A8C-750E3063F265}"/>
              </a:ext>
            </a:extLst>
          </p:cNvPr>
          <p:cNvSpPr txBox="1">
            <a:spLocks/>
          </p:cNvSpPr>
          <p:nvPr/>
        </p:nvSpPr>
        <p:spPr>
          <a:xfrm>
            <a:off x="477719" y="719451"/>
            <a:ext cx="4529619" cy="394918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latin typeface="Roboto" panose="02000000000000000000" pitchFamily="2" charset="0"/>
              <a:ea typeface="Roboto" panose="02000000000000000000" pitchFamily="2" charset="0"/>
              <a:cs typeface="Posterama"/>
            </a:endParaRPr>
          </a:p>
          <a:p>
            <a:pPr marL="0" indent="0">
              <a:buNone/>
            </a:pPr>
            <a:endParaRPr lang="en-US" sz="2000" dirty="0">
              <a:latin typeface="Roboto" panose="02000000000000000000" pitchFamily="2" charset="0"/>
              <a:ea typeface="Roboto" panose="02000000000000000000" pitchFamily="2" charset="0"/>
              <a:cs typeface="Posterama"/>
            </a:endParaRPr>
          </a:p>
          <a:p>
            <a:pPr marL="0" indent="0">
              <a:buNone/>
            </a:pPr>
            <a:endParaRPr lang="en-US" sz="2000" dirty="0">
              <a:latin typeface="Roboto" panose="02000000000000000000" pitchFamily="2" charset="0"/>
              <a:ea typeface="Roboto" panose="02000000000000000000" pitchFamily="2" charset="0"/>
              <a:cs typeface="Posterama"/>
            </a:endParaRPr>
          </a:p>
          <a:p>
            <a:pPr marL="0" indent="0">
              <a:lnSpc>
                <a:spcPct val="150000"/>
              </a:lnSpc>
              <a:buNone/>
            </a:pPr>
            <a:r>
              <a:rPr lang="en-US" sz="2400" dirty="0">
                <a:latin typeface="Roboto"/>
                <a:ea typeface="Roboto"/>
                <a:cs typeface="Posterama"/>
              </a:rPr>
              <a:t>...the City of </a:t>
            </a:r>
            <a:r>
              <a:rPr lang="en-US" sz="2400" dirty="0">
                <a:solidFill>
                  <a:srgbClr val="FF0000"/>
                </a:solidFill>
                <a:latin typeface="Roboto"/>
                <a:ea typeface="Roboto"/>
                <a:cs typeface="Posterama"/>
              </a:rPr>
              <a:t>(Your City) </a:t>
            </a:r>
            <a:r>
              <a:rPr lang="en-US" sz="2400" dirty="0">
                <a:latin typeface="Roboto"/>
                <a:ea typeface="Roboto"/>
                <a:cs typeface="Posterama"/>
              </a:rPr>
              <a:t>provided a </a:t>
            </a:r>
            <a:r>
              <a:rPr lang="en-US" sz="2400" b="1" dirty="0">
                <a:latin typeface="Roboto"/>
                <a:ea typeface="Roboto"/>
                <a:cs typeface="Posterama"/>
              </a:rPr>
              <a:t>Framework </a:t>
            </a:r>
            <a:r>
              <a:rPr lang="en-US" sz="2400" dirty="0">
                <a:latin typeface="Roboto"/>
                <a:ea typeface="Roboto"/>
                <a:cs typeface="Posterama"/>
              </a:rPr>
              <a:t>for its citizens, that helped them not only fight Climate Change, but also get healthier and more connected? </a:t>
            </a:r>
          </a:p>
        </p:txBody>
      </p:sp>
      <p:pic>
        <p:nvPicPr>
          <p:cNvPr id="2" name="Picture 2" descr="Icon&#10;&#10;Description automatically generated">
            <a:extLst>
              <a:ext uri="{FF2B5EF4-FFF2-40B4-BE49-F238E27FC236}">
                <a16:creationId xmlns:a16="http://schemas.microsoft.com/office/drawing/2014/main" id="{35EEFC4E-CDCC-6FDE-D17B-E59DD9ADAAFD}"/>
              </a:ext>
            </a:extLst>
          </p:cNvPr>
          <p:cNvPicPr>
            <a:picLocks noChangeAspect="1"/>
          </p:cNvPicPr>
          <p:nvPr/>
        </p:nvPicPr>
        <p:blipFill rotWithShape="1">
          <a:blip r:embed="rId3"/>
          <a:srcRect b="4267"/>
          <a:stretch/>
        </p:blipFill>
        <p:spPr>
          <a:xfrm>
            <a:off x="5010386" y="10"/>
            <a:ext cx="7181613" cy="6857990"/>
          </a:xfrm>
          <a:prstGeom prst="rect">
            <a:avLst/>
          </a:prstGeom>
          <a:effectLst/>
        </p:spPr>
      </p:pic>
      <p:sp>
        <p:nvSpPr>
          <p:cNvPr id="3" name="TextBox 2">
            <a:extLst>
              <a:ext uri="{FF2B5EF4-FFF2-40B4-BE49-F238E27FC236}">
                <a16:creationId xmlns:a16="http://schemas.microsoft.com/office/drawing/2014/main" id="{92F50F46-9EFC-A6DD-91F3-69A5B8507C9E}"/>
              </a:ext>
            </a:extLst>
          </p:cNvPr>
          <p:cNvSpPr txBox="1"/>
          <p:nvPr/>
        </p:nvSpPr>
        <p:spPr>
          <a:xfrm>
            <a:off x="663222" y="985425"/>
            <a:ext cx="366888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latin typeface="Comfortaa"/>
                <a:cs typeface="Calibri"/>
              </a:rPr>
              <a:t>WHAT IF...</a:t>
            </a:r>
            <a:endParaRPr lang="en-US" sz="4800" b="1">
              <a:latin typeface="Comfortaa"/>
            </a:endParaRPr>
          </a:p>
        </p:txBody>
      </p:sp>
    </p:spTree>
    <p:extLst>
      <p:ext uri="{BB962C8B-B14F-4D97-AF65-F5344CB8AC3E}">
        <p14:creationId xmlns:p14="http://schemas.microsoft.com/office/powerpoint/2010/main" val="1582257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E64E098F-424E-3443-7415-42F78203643E}"/>
              </a:ext>
            </a:extLst>
          </p:cNvPr>
          <p:cNvPicPr>
            <a:picLocks noChangeAspect="1"/>
          </p:cNvPicPr>
          <p:nvPr/>
        </p:nvPicPr>
        <p:blipFill rotWithShape="1">
          <a:blip r:embed="rId2"/>
          <a:srcRect/>
          <a:stretch/>
        </p:blipFill>
        <p:spPr>
          <a:xfrm>
            <a:off x="-3047" y="10"/>
            <a:ext cx="12191999" cy="6857990"/>
          </a:xfrm>
          <a:prstGeom prst="rect">
            <a:avLst/>
          </a:prstGeom>
        </p:spPr>
      </p:pic>
      <p:sp>
        <p:nvSpPr>
          <p:cNvPr id="24" name="Rectangle 2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CE9379-03F8-67DB-375F-C5ACD8802557}"/>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800" dirty="0">
                <a:solidFill>
                  <a:srgbClr val="FFFFFF"/>
                </a:solidFill>
                <a:latin typeface="Roboto" panose="02000000000000000000" pitchFamily="2" charset="0"/>
                <a:ea typeface="Roboto" panose="02000000000000000000" pitchFamily="2" charset="0"/>
              </a:rPr>
              <a:t>“A developed country is not a place where the poor have cars. It's where the rich use public transportation.” </a:t>
            </a:r>
          </a:p>
          <a:p>
            <a:pPr algn="ctr"/>
            <a:br>
              <a:rPr lang="en-US" sz="4800" dirty="0">
                <a:solidFill>
                  <a:srgbClr val="FFFFFF"/>
                </a:solidFill>
                <a:latin typeface="Roboto" panose="02000000000000000000" pitchFamily="2" charset="0"/>
                <a:ea typeface="Roboto" panose="02000000000000000000" pitchFamily="2" charset="0"/>
              </a:rPr>
            </a:br>
            <a:r>
              <a:rPr lang="en-US" sz="4800" dirty="0">
                <a:solidFill>
                  <a:srgbClr val="FFFFFF"/>
                </a:solidFill>
                <a:latin typeface="Roboto" panose="02000000000000000000" pitchFamily="2" charset="0"/>
                <a:ea typeface="Roboto" panose="02000000000000000000" pitchFamily="2" charset="0"/>
              </a:rPr>
              <a:t>― Gustavo Petro </a:t>
            </a:r>
          </a:p>
        </p:txBody>
      </p:sp>
      <p:sp>
        <p:nvSpPr>
          <p:cNvPr id="4" name="Title 1">
            <a:extLst>
              <a:ext uri="{FF2B5EF4-FFF2-40B4-BE49-F238E27FC236}">
                <a16:creationId xmlns:a16="http://schemas.microsoft.com/office/drawing/2014/main" id="{327B45B9-E663-E393-00FB-168A71408F7F}"/>
              </a:ext>
            </a:extLst>
          </p:cNvPr>
          <p:cNvSpPr txBox="1">
            <a:spLocks/>
          </p:cNvSpPr>
          <p:nvPr/>
        </p:nvSpPr>
        <p:spPr>
          <a:xfrm>
            <a:off x="3220763" y="4346996"/>
            <a:ext cx="5580752" cy="1760924"/>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6600" b="1">
                <a:solidFill>
                  <a:schemeClr val="bg1"/>
                </a:solidFill>
              </a:rPr>
              <a:t>The future is NOW!</a:t>
            </a:r>
            <a:endParaRPr lang="en-US">
              <a:solidFill>
                <a:schemeClr val="bg1"/>
              </a:solidFill>
            </a:endParaRPr>
          </a:p>
          <a:p>
            <a:pPr algn="ctr"/>
            <a:r>
              <a:rPr lang="en-US" sz="6600" b="1" dirty="0">
                <a:solidFill>
                  <a:schemeClr val="bg1"/>
                </a:solidFill>
              </a:rPr>
              <a:t>THANK YOU!</a:t>
            </a:r>
            <a:endParaRPr lang="en-US">
              <a:solidFill>
                <a:schemeClr val="bg1"/>
              </a:solidFill>
            </a:endParaRPr>
          </a:p>
        </p:txBody>
      </p:sp>
    </p:spTree>
    <p:extLst>
      <p:ext uri="{BB962C8B-B14F-4D97-AF65-F5344CB8AC3E}">
        <p14:creationId xmlns:p14="http://schemas.microsoft.com/office/powerpoint/2010/main" val="348792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A6F110-6710-8112-5BA4-6A9D87635E2D}"/>
              </a:ext>
            </a:extLst>
          </p:cNvPr>
          <p:cNvSpPr>
            <a:spLocks noGrp="1"/>
          </p:cNvSpPr>
          <p:nvPr>
            <p:ph type="title"/>
          </p:nvPr>
        </p:nvSpPr>
        <p:spPr>
          <a:xfrm>
            <a:off x="338156" y="650961"/>
            <a:ext cx="4670526" cy="1920564"/>
          </a:xfrm>
        </p:spPr>
        <p:txBody>
          <a:bodyPr anchor="b">
            <a:normAutofit fontScale="90000"/>
          </a:bodyPr>
          <a:lstStyle/>
          <a:p>
            <a:r>
              <a:rPr lang="en-US" sz="5400" b="1">
                <a:latin typeface="Comfortaa Medium"/>
                <a:cs typeface="Calibri Light"/>
              </a:rPr>
              <a:t>What is a </a:t>
            </a:r>
            <a:br>
              <a:rPr lang="en-US" sz="5400" b="1">
                <a:latin typeface="Comfortaa Medium"/>
                <a:cs typeface="Calibri Light"/>
              </a:rPr>
            </a:br>
            <a:r>
              <a:rPr lang="en-US" sz="5400" b="1" i="1">
                <a:latin typeface="Comfortaa Medium"/>
                <a:cs typeface="Calibri Light"/>
              </a:rPr>
              <a:t>15-Minute City?</a:t>
            </a:r>
            <a:endParaRPr lang="en-US" i="1">
              <a:latin typeface="Comfortaa Medium"/>
            </a:endParaRP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16458B-89EA-60F2-0186-F85036F0967C}"/>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en-US" sz="2200" dirty="0">
                <a:latin typeface="Roboto"/>
                <a:ea typeface="Roboto"/>
                <a:cs typeface="Calibri" panose="020F0502020204030204"/>
              </a:rPr>
              <a:t>A 15-minute city is a place where everything you need is 15 minutes away! It's also a city that is encouraged to be more car-free.</a:t>
            </a:r>
          </a:p>
          <a:p>
            <a:pPr marL="0" indent="0">
              <a:buNone/>
            </a:pPr>
            <a:r>
              <a:rPr lang="en-US" sz="2200" dirty="0">
                <a:latin typeface="Roboto"/>
                <a:ea typeface="Roboto"/>
                <a:cs typeface="Calibri" panose="020F0502020204030204"/>
              </a:rPr>
              <a:t>With the help of a 15-minute city, we can establish a stronger community in our city and connect with nature and each other more.</a:t>
            </a:r>
            <a:endParaRPr lang="en-US" dirty="0">
              <a:latin typeface="Roboto"/>
              <a:ea typeface="Roboto"/>
            </a:endParaRPr>
          </a:p>
        </p:txBody>
      </p:sp>
      <p:pic>
        <p:nvPicPr>
          <p:cNvPr id="4" name="Picture 4">
            <a:extLst>
              <a:ext uri="{FF2B5EF4-FFF2-40B4-BE49-F238E27FC236}">
                <a16:creationId xmlns:a16="http://schemas.microsoft.com/office/drawing/2014/main" id="{50670065-4D93-C10F-0F20-98A00D7EAFC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7777" r="1777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971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8EE715F-1936-BAAE-216C-0EF439ED3850}"/>
              </a:ext>
            </a:extLst>
          </p:cNvPr>
          <p:cNvSpPr txBox="1">
            <a:spLocks/>
          </p:cNvSpPr>
          <p:nvPr/>
        </p:nvSpPr>
        <p:spPr>
          <a:xfrm>
            <a:off x="7320466" y="609600"/>
            <a:ext cx="4140014" cy="133083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Aft>
                <a:spcPts val="600"/>
              </a:spcAft>
            </a:pPr>
            <a:r>
              <a:rPr lang="en-US" b="1">
                <a:latin typeface="Comfortaa Medium"/>
              </a:rPr>
              <a:t>Why do we need</a:t>
            </a:r>
            <a:br>
              <a:rPr lang="en-US" b="1">
                <a:latin typeface="Comfortaa Medium"/>
              </a:rPr>
            </a:br>
            <a:r>
              <a:rPr lang="en-US" b="1">
                <a:latin typeface="Comfortaa Medium"/>
              </a:rPr>
              <a:t>a </a:t>
            </a:r>
            <a:r>
              <a:rPr lang="en-US" b="1" i="1">
                <a:latin typeface="Comfortaa Medium"/>
              </a:rPr>
              <a:t>15-Minute City?</a:t>
            </a:r>
          </a:p>
        </p:txBody>
      </p:sp>
      <p:pic>
        <p:nvPicPr>
          <p:cNvPr id="4" name="Picture 4">
            <a:extLst>
              <a:ext uri="{FF2B5EF4-FFF2-40B4-BE49-F238E27FC236}">
                <a16:creationId xmlns:a16="http://schemas.microsoft.com/office/drawing/2014/main" id="{25B0B6B0-46D8-B74B-C4BD-C10013A65AEF}"/>
              </a:ext>
            </a:extLst>
          </p:cNvPr>
          <p:cNvPicPr>
            <a:picLocks noChangeAspect="1"/>
          </p:cNvPicPr>
          <p:nvPr/>
        </p:nvPicPr>
        <p:blipFill>
          <a:blip r:embed="rId3">
            <a:extLst>
              <a:ext uri="{28A0092B-C50C-407E-A947-70E740481C1C}">
                <a14:useLocalDpi xmlns:a14="http://schemas.microsoft.com/office/drawing/2010/main" val="0"/>
              </a:ext>
            </a:extLst>
          </a:blip>
          <a:srcRect l="12261" r="1226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5B118776-E29A-DA8C-BD59-E86A4108BE7C}"/>
              </a:ext>
            </a:extLst>
          </p:cNvPr>
          <p:cNvSpPr>
            <a:spLocks noGrp="1"/>
          </p:cNvSpPr>
          <p:nvPr>
            <p:ph idx="1"/>
          </p:nvPr>
        </p:nvSpPr>
        <p:spPr>
          <a:xfrm>
            <a:off x="7104805" y="2194102"/>
            <a:ext cx="4556956" cy="3908586"/>
          </a:xfrm>
        </p:spPr>
        <p:txBody>
          <a:bodyPr vert="horz" lIns="91440" tIns="45720" rIns="91440" bIns="45720" rtlCol="0" anchor="t">
            <a:normAutofit fontScale="77500" lnSpcReduction="20000"/>
          </a:bodyPr>
          <a:lstStyle/>
          <a:p>
            <a:pPr marL="0">
              <a:lnSpc>
                <a:spcPct val="120000"/>
              </a:lnSpc>
            </a:pPr>
            <a:r>
              <a:rPr lang="en-US" sz="2100" dirty="0">
                <a:latin typeface="Roboto" panose="02000000000000000000" pitchFamily="2" charset="0"/>
                <a:ea typeface="Roboto" panose="02000000000000000000" pitchFamily="2" charset="0"/>
                <a:cs typeface="Roboto"/>
              </a:rPr>
              <a:t>A 15-minute model would help decrease traffic in our City and decrease the impact on our roads.</a:t>
            </a:r>
            <a:endParaRPr lang="en-US" sz="2100" dirty="0">
              <a:latin typeface="Roboto" panose="02000000000000000000" pitchFamily="2" charset="0"/>
              <a:ea typeface="Roboto" panose="02000000000000000000" pitchFamily="2" charset="0"/>
              <a:cs typeface="Calibri" panose="020F0502020204030204"/>
            </a:endParaRPr>
          </a:p>
          <a:p>
            <a:pPr marL="0">
              <a:lnSpc>
                <a:spcPct val="120000"/>
              </a:lnSpc>
            </a:pPr>
            <a:r>
              <a:rPr lang="en-US" sz="2100" dirty="0">
                <a:latin typeface="Roboto" panose="02000000000000000000" pitchFamily="2" charset="0"/>
                <a:ea typeface="Roboto" panose="02000000000000000000" pitchFamily="2" charset="0"/>
                <a:cs typeface="Roboto"/>
              </a:rPr>
              <a:t>Our City is already dedicated to planting more trees and adding bike lanes </a:t>
            </a:r>
            <a:r>
              <a:rPr lang="en-US" sz="2100" dirty="0">
                <a:solidFill>
                  <a:srgbClr val="FF0000"/>
                </a:solidFill>
                <a:latin typeface="Roboto" panose="02000000000000000000" pitchFamily="2" charset="0"/>
                <a:ea typeface="Roboto" panose="02000000000000000000" pitchFamily="2" charset="0"/>
                <a:cs typeface="Roboto"/>
              </a:rPr>
              <a:t>(or another improvement your city is already doing) </a:t>
            </a:r>
            <a:r>
              <a:rPr lang="en-US" sz="2100" dirty="0">
                <a:latin typeface="Roboto" panose="02000000000000000000" pitchFamily="2" charset="0"/>
                <a:ea typeface="Roboto" panose="02000000000000000000" pitchFamily="2" charset="0"/>
                <a:cs typeface="Roboto"/>
              </a:rPr>
              <a:t>the transition to  a 15-minute mindset is easily achievable.</a:t>
            </a:r>
          </a:p>
          <a:p>
            <a:pPr marL="0">
              <a:lnSpc>
                <a:spcPct val="120000"/>
              </a:lnSpc>
            </a:pPr>
            <a:r>
              <a:rPr lang="en-US" sz="2100" dirty="0">
                <a:latin typeface="Roboto" panose="02000000000000000000" pitchFamily="2" charset="0"/>
                <a:ea typeface="Roboto" panose="02000000000000000000" pitchFamily="2" charset="0"/>
                <a:cs typeface="Roboto"/>
              </a:rPr>
              <a:t>Because it is a way to send a message that everyone can help in climate action. Once a 15-minute city is implemented, our city's carbon emissions could decrease tenfold. </a:t>
            </a:r>
          </a:p>
          <a:p>
            <a:pPr marL="0"/>
            <a:endParaRPr lang="en-US" sz="2000" dirty="0">
              <a:cs typeface="Calibri" panose="020F0502020204030204"/>
            </a:endParaRPr>
          </a:p>
          <a:p>
            <a:pPr marL="0"/>
            <a:endParaRPr lang="en-US" sz="2000" dirty="0">
              <a:cs typeface="Calibri" panose="020F0502020204030204"/>
            </a:endParaRPr>
          </a:p>
        </p:txBody>
      </p:sp>
    </p:spTree>
    <p:extLst>
      <p:ext uri="{BB962C8B-B14F-4D97-AF65-F5344CB8AC3E}">
        <p14:creationId xmlns:p14="http://schemas.microsoft.com/office/powerpoint/2010/main" val="354753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8E815AC-F9E0-9126-11E4-500081E968DC}"/>
              </a:ext>
            </a:extLst>
          </p:cNvPr>
          <p:cNvSpPr txBox="1">
            <a:spLocks/>
          </p:cNvSpPr>
          <p:nvPr/>
        </p:nvSpPr>
        <p:spPr>
          <a:xfrm>
            <a:off x="838201" y="365125"/>
            <a:ext cx="5251316" cy="1807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latin typeface="Georgia Pro"/>
              </a:rPr>
              <a:t>Health Benefits</a:t>
            </a:r>
          </a:p>
        </p:txBody>
      </p:sp>
      <p:sp>
        <p:nvSpPr>
          <p:cNvPr id="3" name="Content Placeholder 2">
            <a:extLst>
              <a:ext uri="{FF2B5EF4-FFF2-40B4-BE49-F238E27FC236}">
                <a16:creationId xmlns:a16="http://schemas.microsoft.com/office/drawing/2014/main" id="{7A3BE6B9-8F9C-A6F0-BE31-2D48DDA768FB}"/>
              </a:ext>
            </a:extLst>
          </p:cNvPr>
          <p:cNvSpPr>
            <a:spLocks noGrp="1"/>
          </p:cNvSpPr>
          <p:nvPr>
            <p:ph idx="1"/>
          </p:nvPr>
        </p:nvSpPr>
        <p:spPr>
          <a:xfrm>
            <a:off x="838200" y="2356701"/>
            <a:ext cx="4619621" cy="3820262"/>
          </a:xfrm>
        </p:spPr>
        <p:txBody>
          <a:bodyPr vert="horz" lIns="91440" tIns="45720" rIns="91440" bIns="45720" rtlCol="0" anchor="t">
            <a:normAutofit/>
          </a:bodyPr>
          <a:lstStyle/>
          <a:p>
            <a:pPr marL="0"/>
            <a:r>
              <a:rPr lang="en-US" sz="2000">
                <a:latin typeface="Roboto"/>
                <a:ea typeface="Roboto"/>
                <a:cs typeface="Roboto"/>
              </a:rPr>
              <a:t>Walking and biking stimulate and improve health. A gorgeous landscape and crisp air is perfect for citizens.</a:t>
            </a:r>
            <a:endParaRPr lang="en-US"/>
          </a:p>
          <a:p>
            <a:pPr marL="0"/>
            <a:r>
              <a:rPr lang="en-US" sz="2000">
                <a:latin typeface="Roboto"/>
                <a:ea typeface="Roboto"/>
                <a:cs typeface="Roboto"/>
              </a:rPr>
              <a:t>Mental health plays a factor in a 15-minute city as well. Instead of being cooped up in a car, citizens can experience and appreciate their city.</a:t>
            </a:r>
          </a:p>
          <a:p>
            <a:pPr marL="0" indent="0" algn="ctr">
              <a:buNone/>
            </a:pPr>
            <a:endParaRPr lang="en-US" sz="2000">
              <a:latin typeface="Roboto"/>
              <a:ea typeface="Roboto"/>
              <a:cs typeface="Roboto"/>
            </a:endParaRPr>
          </a:p>
          <a:p>
            <a:pPr marL="0"/>
            <a:endParaRPr lang="en-US" sz="2000"/>
          </a:p>
          <a:p>
            <a:pPr marL="0"/>
            <a:endParaRPr lang="en-US" sz="2000"/>
          </a:p>
          <a:p>
            <a:endParaRPr lang="en-US" sz="2000"/>
          </a:p>
        </p:txBody>
      </p:sp>
      <p:pic>
        <p:nvPicPr>
          <p:cNvPr id="6" name="Picture 5" descr="Stethoscope">
            <a:extLst>
              <a:ext uri="{FF2B5EF4-FFF2-40B4-BE49-F238E27FC236}">
                <a16:creationId xmlns:a16="http://schemas.microsoft.com/office/drawing/2014/main" id="{4862315A-CF71-EA35-72D3-4B3065D95400}"/>
              </a:ext>
            </a:extLst>
          </p:cNvPr>
          <p:cNvPicPr>
            <a:picLocks noChangeAspect="1"/>
          </p:cNvPicPr>
          <p:nvPr/>
        </p:nvPicPr>
        <p:blipFill rotWithShape="1">
          <a:blip r:embed="rId3"/>
          <a:srcRect l="23745" r="18217"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825605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D826CC4-5619-CFC9-2B27-BA9850CB1B3E}"/>
              </a:ext>
            </a:extLst>
          </p:cNvPr>
          <p:cNvSpPr>
            <a:spLocks noGrp="1"/>
          </p:cNvSpPr>
          <p:nvPr>
            <p:ph type="title"/>
          </p:nvPr>
        </p:nvSpPr>
        <p:spPr>
          <a:xfrm>
            <a:off x="838200" y="365125"/>
            <a:ext cx="5393361" cy="1325563"/>
          </a:xfrm>
        </p:spPr>
        <p:txBody>
          <a:bodyPr>
            <a:normAutofit/>
          </a:bodyPr>
          <a:lstStyle/>
          <a:p>
            <a:r>
              <a:rPr lang="en-US">
                <a:latin typeface="Comfortaa Medium" pitchFamily="2" charset="0"/>
                <a:cs typeface="Calibri Light"/>
              </a:rPr>
              <a:t>Protecting the people </a:t>
            </a:r>
          </a:p>
        </p:txBody>
      </p:sp>
      <p:sp>
        <p:nvSpPr>
          <p:cNvPr id="3" name="Content Placeholder 2">
            <a:extLst>
              <a:ext uri="{FF2B5EF4-FFF2-40B4-BE49-F238E27FC236}">
                <a16:creationId xmlns:a16="http://schemas.microsoft.com/office/drawing/2014/main" id="{D73A3562-C1B4-29DA-1ED5-C7250F4AB7FF}"/>
              </a:ext>
            </a:extLst>
          </p:cNvPr>
          <p:cNvSpPr>
            <a:spLocks noGrp="1"/>
          </p:cNvSpPr>
          <p:nvPr>
            <p:ph idx="1"/>
          </p:nvPr>
        </p:nvSpPr>
        <p:spPr>
          <a:xfrm>
            <a:off x="838200" y="1957328"/>
            <a:ext cx="5393361" cy="4219635"/>
          </a:xfrm>
        </p:spPr>
        <p:txBody>
          <a:bodyPr vert="horz" lIns="91440" tIns="45720" rIns="91440" bIns="45720" rtlCol="0" anchor="t">
            <a:normAutofit/>
          </a:bodyPr>
          <a:lstStyle/>
          <a:p>
            <a:r>
              <a:rPr lang="en-US" sz="1800" dirty="0">
                <a:latin typeface="Roboto"/>
                <a:ea typeface="Roboto"/>
                <a:cs typeface="Calibri"/>
              </a:rPr>
              <a:t>Each year 1.35 million people are killed in motor accidents.</a:t>
            </a:r>
          </a:p>
          <a:p>
            <a:r>
              <a:rPr lang="en-US" sz="1800" dirty="0">
                <a:latin typeface="Roboto"/>
                <a:ea typeface="Roboto"/>
                <a:cs typeface="Calibri"/>
              </a:rPr>
              <a:t>Every day 3700 people are killed in motor accidents.</a:t>
            </a:r>
          </a:p>
          <a:p>
            <a:r>
              <a:rPr lang="en-US" sz="1800" dirty="0">
                <a:latin typeface="Roboto"/>
                <a:ea typeface="Roboto"/>
                <a:cs typeface="Calibri"/>
              </a:rPr>
              <a:t>Think about how long it would take for some people to get to the hospital or how long it takes first responders to get to their destination. In a 15-minute city the ride to or from the hospital, fire station and police station would be so much faster. More lives would be saved.</a:t>
            </a:r>
          </a:p>
          <a:p>
            <a:pPr marL="0" indent="0">
              <a:buNone/>
            </a:pPr>
            <a:endParaRPr lang="en-US" sz="1800" dirty="0">
              <a:latin typeface="Roboto"/>
              <a:ea typeface="Roboto"/>
              <a:cs typeface="Calibri"/>
            </a:endParaRPr>
          </a:p>
        </p:txBody>
      </p:sp>
      <p:pic>
        <p:nvPicPr>
          <p:cNvPr id="4" name="Picture 4" descr="Stethoscope with cable making heart monitor shape">
            <a:extLst>
              <a:ext uri="{FF2B5EF4-FFF2-40B4-BE49-F238E27FC236}">
                <a16:creationId xmlns:a16="http://schemas.microsoft.com/office/drawing/2014/main" id="{71E6A3C8-A959-4986-9D3B-867402D48D1B}"/>
              </a:ext>
            </a:extLst>
          </p:cNvPr>
          <p:cNvPicPr>
            <a:picLocks noChangeAspect="1"/>
          </p:cNvPicPr>
          <p:nvPr/>
        </p:nvPicPr>
        <p:blipFill rotWithShape="1">
          <a:blip r:embed="rId3"/>
          <a:srcRect l="11955" r="23796"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492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aper And A Pencil Free Stock Photo - Public Domain Pictures">
            <a:extLst>
              <a:ext uri="{FF2B5EF4-FFF2-40B4-BE49-F238E27FC236}">
                <a16:creationId xmlns:a16="http://schemas.microsoft.com/office/drawing/2014/main" id="{C108640B-B6AD-D509-48DC-CD29FD358AEE}"/>
              </a:ext>
            </a:extLst>
          </p:cNvPr>
          <p:cNvPicPr>
            <a:picLocks noChangeAspect="1"/>
          </p:cNvPicPr>
          <p:nvPr/>
        </p:nvPicPr>
        <p:blipFill rotWithShape="1">
          <a:blip r:embed="rId3">
            <a:alphaModFix amt="50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47182BD2-6469-BC81-8081-3FE9D39DD339}"/>
              </a:ext>
            </a:extLst>
          </p:cNvPr>
          <p:cNvSpPr>
            <a:spLocks noGrp="1"/>
          </p:cNvSpPr>
          <p:nvPr>
            <p:ph type="ctrTitle"/>
          </p:nvPr>
        </p:nvSpPr>
        <p:spPr>
          <a:xfrm>
            <a:off x="1315327" y="1973304"/>
            <a:ext cx="8667643" cy="2912063"/>
          </a:xfrm>
        </p:spPr>
        <p:txBody>
          <a:bodyPr>
            <a:normAutofit fontScale="90000"/>
          </a:bodyPr>
          <a:lstStyle/>
          <a:p>
            <a:r>
              <a:rPr lang="en-US">
                <a:solidFill>
                  <a:srgbClr val="FFFFFF"/>
                </a:solidFill>
                <a:latin typeface="Comfortaa Medium"/>
                <a:cs typeface="Calibri Light"/>
              </a:rPr>
              <a:t>Things we would need </a:t>
            </a:r>
            <a:br>
              <a:rPr lang="en-US">
                <a:solidFill>
                  <a:srgbClr val="FFFFFF"/>
                </a:solidFill>
                <a:latin typeface="Comfortaa Medium"/>
                <a:cs typeface="Calibri Light"/>
              </a:rPr>
            </a:br>
            <a:r>
              <a:rPr lang="en-US">
                <a:solidFill>
                  <a:srgbClr val="FFFFFF"/>
                </a:solidFill>
                <a:latin typeface="Comfortaa Medium"/>
                <a:cs typeface="Calibri Light"/>
              </a:rPr>
              <a:t>to encourage </a:t>
            </a:r>
            <a:br>
              <a:rPr lang="en-US">
                <a:solidFill>
                  <a:srgbClr val="FFFFFF"/>
                </a:solidFill>
                <a:latin typeface="Comfortaa Medium"/>
                <a:cs typeface="Calibri Light"/>
              </a:rPr>
            </a:br>
            <a:r>
              <a:rPr lang="en-US">
                <a:solidFill>
                  <a:srgbClr val="FFFFFF"/>
                </a:solidFill>
                <a:latin typeface="Comfortaa Medium"/>
                <a:cs typeface="Calibri Light"/>
              </a:rPr>
              <a:t>a 15-minute city!</a:t>
            </a:r>
            <a:endParaRPr lang="en-US">
              <a:solidFill>
                <a:srgbClr val="FFFFFF"/>
              </a:solidFill>
              <a:latin typeface="Comfortaa Medium" pitchFamily="2" charset="0"/>
            </a:endParaRPr>
          </a:p>
        </p:txBody>
      </p:sp>
    </p:spTree>
    <p:extLst>
      <p:ext uri="{BB962C8B-B14F-4D97-AF65-F5344CB8AC3E}">
        <p14:creationId xmlns:p14="http://schemas.microsoft.com/office/powerpoint/2010/main" val="1373400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403B17-490A-8A57-0547-03B02C152F22}"/>
              </a:ext>
            </a:extLst>
          </p:cNvPr>
          <p:cNvSpPr>
            <a:spLocks noGrp="1"/>
          </p:cNvSpPr>
          <p:nvPr>
            <p:ph type="title"/>
          </p:nvPr>
        </p:nvSpPr>
        <p:spPr>
          <a:xfrm>
            <a:off x="6513788" y="365125"/>
            <a:ext cx="4840010" cy="1807305"/>
          </a:xfrm>
        </p:spPr>
        <p:txBody>
          <a:bodyPr>
            <a:normAutofit/>
          </a:bodyPr>
          <a:lstStyle/>
          <a:p>
            <a:r>
              <a:rPr lang="en-US">
                <a:latin typeface="Comfortaa Medium" pitchFamily="2" charset="0"/>
                <a:cs typeface="Calibri Light"/>
              </a:rPr>
              <a:t>More trees and plants</a:t>
            </a:r>
            <a:endParaRPr lang="en-US">
              <a:latin typeface="Comfortaa Medium" pitchFamily="2" charset="0"/>
            </a:endParaRPr>
          </a:p>
        </p:txBody>
      </p:sp>
      <p:pic>
        <p:nvPicPr>
          <p:cNvPr id="6" name="Picture 6">
            <a:extLst>
              <a:ext uri="{FF2B5EF4-FFF2-40B4-BE49-F238E27FC236}">
                <a16:creationId xmlns:a16="http://schemas.microsoft.com/office/drawing/2014/main" id="{BE8A569E-2877-638E-774C-C9089F40C17B}"/>
              </a:ext>
            </a:extLst>
          </p:cNvPr>
          <p:cNvPicPr>
            <a:picLocks noChangeAspect="1"/>
          </p:cNvPicPr>
          <p:nvPr/>
        </p:nvPicPr>
        <p:blipFill rotWithShape="1">
          <a:blip r:embed="rId3"/>
          <a:srcRect l="12921" r="2018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7DABB63A-9411-8578-A388-D828762E4B09}"/>
              </a:ext>
            </a:extLst>
          </p:cNvPr>
          <p:cNvSpPr>
            <a:spLocks noGrp="1"/>
          </p:cNvSpPr>
          <p:nvPr>
            <p:ph idx="1"/>
          </p:nvPr>
        </p:nvSpPr>
        <p:spPr>
          <a:xfrm>
            <a:off x="5870402" y="2333297"/>
            <a:ext cx="6022546" cy="3843666"/>
          </a:xfrm>
        </p:spPr>
        <p:txBody>
          <a:bodyPr vert="horz" lIns="91440" tIns="45720" rIns="91440" bIns="45720" rtlCol="0" anchor="t">
            <a:normAutofit/>
          </a:bodyPr>
          <a:lstStyle/>
          <a:p>
            <a:pPr marL="0" indent="0">
              <a:buNone/>
            </a:pPr>
            <a:r>
              <a:rPr lang="en-US" sz="2200">
                <a:latin typeface="Roboto"/>
                <a:ea typeface="Roboto"/>
                <a:cs typeface="+mn-lt"/>
              </a:rPr>
              <a:t>If we added more trees and foliage along the roads, people feel more comfortable with biking in the sun and rising temperatures.</a:t>
            </a:r>
          </a:p>
          <a:p>
            <a:pPr marL="0" indent="0">
              <a:buNone/>
            </a:pPr>
            <a:r>
              <a:rPr lang="en-US" sz="2200">
                <a:latin typeface="Roboto"/>
                <a:ea typeface="Roboto"/>
                <a:cs typeface="Calibri"/>
              </a:rPr>
              <a:t>It also will give people a sense of security and comfort. </a:t>
            </a:r>
          </a:p>
          <a:p>
            <a:pPr marL="0" indent="0">
              <a:buNone/>
            </a:pPr>
            <a:endParaRPr lang="en-US" sz="2200">
              <a:latin typeface="Roboto"/>
              <a:ea typeface="Roboto"/>
              <a:cs typeface="Calibri"/>
            </a:endParaRPr>
          </a:p>
          <a:p>
            <a:pPr marL="0" indent="0">
              <a:buNone/>
            </a:pPr>
            <a:r>
              <a:rPr lang="en-US" sz="2200">
                <a:latin typeface="Roboto"/>
                <a:ea typeface="Roboto"/>
                <a:cs typeface="Calibri"/>
              </a:rPr>
              <a:t>Nature is </a:t>
            </a:r>
            <a:r>
              <a:rPr lang="en-US" sz="2200" b="1">
                <a:latin typeface="Roboto"/>
                <a:ea typeface="Roboto"/>
                <a:cs typeface="Calibri"/>
              </a:rPr>
              <a:t>scientifically proven </a:t>
            </a:r>
            <a:r>
              <a:rPr lang="en-US" sz="2200">
                <a:latin typeface="Roboto"/>
                <a:ea typeface="Roboto"/>
                <a:cs typeface="Calibri"/>
              </a:rPr>
              <a:t>to make people happier, and so if we added more plants and trees, it would help our community get along better and make more people happy.</a:t>
            </a:r>
            <a:endParaRPr lang="en-US">
              <a:latin typeface="Roboto"/>
              <a:ea typeface="Roboto"/>
              <a:cs typeface="Roboto"/>
            </a:endParaRPr>
          </a:p>
        </p:txBody>
      </p:sp>
    </p:spTree>
    <p:extLst>
      <p:ext uri="{BB962C8B-B14F-4D97-AF65-F5344CB8AC3E}">
        <p14:creationId xmlns:p14="http://schemas.microsoft.com/office/powerpoint/2010/main" val="27543804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7086</TotalTime>
  <Words>1863</Words>
  <Application>Microsoft Office PowerPoint</Application>
  <PresentationFormat>Widescreen</PresentationFormat>
  <Paragraphs>150</Paragraphs>
  <Slides>30</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Meiryo</vt:lpstr>
      <vt:lpstr>Arial</vt:lpstr>
      <vt:lpstr>Calibri</vt:lpstr>
      <vt:lpstr>Calibri Light</vt:lpstr>
      <vt:lpstr>Comfortaa</vt:lpstr>
      <vt:lpstr>Comfortaa Medium</vt:lpstr>
      <vt:lpstr>Georgia Pro</vt:lpstr>
      <vt:lpstr>Roboto</vt:lpstr>
      <vt:lpstr>office theme</vt:lpstr>
      <vt:lpstr>PowerPoint Presentation</vt:lpstr>
      <vt:lpstr>PowerPoint Presentation</vt:lpstr>
      <vt:lpstr>PowerPoint Presentation</vt:lpstr>
      <vt:lpstr>What is a  15-Minute City?</vt:lpstr>
      <vt:lpstr>PowerPoint Presentation</vt:lpstr>
      <vt:lpstr>PowerPoint Presentation</vt:lpstr>
      <vt:lpstr>Protecting the people </vt:lpstr>
      <vt:lpstr>Things we would need  to encourage  a 15-minute city!</vt:lpstr>
      <vt:lpstr>More trees and plants</vt:lpstr>
      <vt:lpstr>More Benches</vt:lpstr>
      <vt:lpstr>More Water Fountains</vt:lpstr>
      <vt:lpstr>More Trashcans and Recycling Bins</vt:lpstr>
      <vt:lpstr>Wider Sidewalks,  as Well as Adding More Sidewalks on Neighborhoods Away from City Centre</vt:lpstr>
      <vt:lpstr>More Streetlights</vt:lpstr>
      <vt:lpstr>Bike Lanes</vt:lpstr>
      <vt:lpstr>Bike Lane Maps </vt:lpstr>
      <vt:lpstr>More Bike Racks</vt:lpstr>
      <vt:lpstr>Bike Check-outs</vt:lpstr>
      <vt:lpstr>Mobi Bikes – Vancouver Sets a Precedent</vt:lpstr>
      <vt:lpstr>Better Bus Service</vt:lpstr>
      <vt:lpstr>More Public  Washrooms</vt:lpstr>
      <vt:lpstr>More Community Garden Spaces</vt:lpstr>
      <vt:lpstr> Playgrounds</vt:lpstr>
      <vt:lpstr>Free  City-Wide  Wifi</vt:lpstr>
      <vt:lpstr>More Public Art</vt:lpstr>
      <vt:lpstr>Remote Work</vt:lpstr>
      <vt:lpstr>PowerPoint Presentation</vt:lpstr>
      <vt:lpstr>How to avoid pricing people out of their homes</vt:lpstr>
      <vt:lpstr>The MAIN Thing... Education!</vt:lpstr>
      <vt:lpstr>“A developed country is not a place where the poor have cars. It's where the rich use public transportation.”   ― Gustavo Petro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Angela Jurgensen</cp:lastModifiedBy>
  <cp:revision>2</cp:revision>
  <cp:lastPrinted>2023-06-08T15:35:58Z</cp:lastPrinted>
  <dcterms:created xsi:type="dcterms:W3CDTF">2023-03-27T19:39:29Z</dcterms:created>
  <dcterms:modified xsi:type="dcterms:W3CDTF">2023-06-13T19:26:52Z</dcterms:modified>
</cp:coreProperties>
</file>