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00" r:id="rId2"/>
    <p:sldId id="297" r:id="rId3"/>
    <p:sldId id="281" r:id="rId4"/>
    <p:sldId id="257" r:id="rId5"/>
    <p:sldId id="259" r:id="rId6"/>
    <p:sldId id="273" r:id="rId7"/>
    <p:sldId id="278" r:id="rId8"/>
    <p:sldId id="272" r:id="rId9"/>
    <p:sldId id="270" r:id="rId10"/>
    <p:sldId id="268" r:id="rId11"/>
    <p:sldId id="294" r:id="rId12"/>
    <p:sldId id="295" r:id="rId13"/>
    <p:sldId id="290" r:id="rId14"/>
    <p:sldId id="285" r:id="rId15"/>
    <p:sldId id="271" r:id="rId16"/>
    <p:sldId id="262" r:id="rId17"/>
    <p:sldId id="269" r:id="rId18"/>
    <p:sldId id="267" r:id="rId19"/>
    <p:sldId id="298" r:id="rId20"/>
    <p:sldId id="264" r:id="rId21"/>
    <p:sldId id="292" r:id="rId22"/>
    <p:sldId id="287" r:id="rId23"/>
    <p:sldId id="291" r:id="rId24"/>
    <p:sldId id="288" r:id="rId25"/>
    <p:sldId id="293" r:id="rId26"/>
    <p:sldId id="266" r:id="rId27"/>
    <p:sldId id="282" r:id="rId28"/>
    <p:sldId id="279" r:id="rId29"/>
    <p:sldId id="289" r:id="rId30"/>
    <p:sldId id="299" r:id="rId3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217524-8519-8CA4-8270-D611D1D43022}" name="Luisa S (1286898)" initials="L(" userId="S::1286898@newwestschools.ca::260303f1-a115-42ab-8a1f-6a35ed5463f5" providerId="AD"/>
  <p188:author id="{0FE0C964-BCB0-2078-771D-9C78B6D9FBC4}" name="Angela Jurgensen" initials="AJ" userId="S::ajurgensen@sd40.bc.ca::d68b589e-da15-4d97-af1f-ab25ec709e0d" providerId="AD"/>
  <p188:author id="{48E31CAD-5E7E-C336-D6B4-5384660686E0}" name="Cole P (1536362)" initials="C(" userId="S::1536362@newwestschools.ca::5599975a-285d-4933-9a64-dfa2ea7c0ba3" providerId="AD"/>
  <p188:author id="{675B56B9-D8B4-4247-D985-AE0565F04D7B}" name="Qwynn C (2180162)" initials="Q(" userId="S::2180162@newwestschools.ca::4f07a0d2-4637-470a-89df-6d45d730e1db" providerId="AD"/>
  <p188:author id="{1826FBF4-AF6C-1AC2-A345-4461C8FCE5EC}" name="Hazel E (2090115)" initials="H(" userId="S::2090115@newwestschools.ca::c8766fef-2f3e-4651-b20a-7b9b05b16a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A6B1B0-A284-47BB-AF04-200ACA10B98A}" v="1" dt="2023-06-13T19:17:07.731"/>
    <p1510:client id="{D8E13CA9-F768-4689-8162-6665407F6D6F}" v="1" dt="2023-06-13T19:31:14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Jurgensen" userId="d68b589e-da15-4d97-af1f-ab25ec709e0d" providerId="ADAL" clId="{D8E13CA9-F768-4689-8162-6665407F6D6F}"/>
    <pc:docChg chg="modSld">
      <pc:chgData name="Angela Jurgensen" userId="d68b589e-da15-4d97-af1f-ab25ec709e0d" providerId="ADAL" clId="{D8E13CA9-F768-4689-8162-6665407F6D6F}" dt="2023-06-13T19:31:14.709" v="0"/>
      <pc:docMkLst>
        <pc:docMk/>
      </pc:docMkLst>
      <pc:sldChg chg="modSp">
        <pc:chgData name="Angela Jurgensen" userId="d68b589e-da15-4d97-af1f-ab25ec709e0d" providerId="ADAL" clId="{D8E13CA9-F768-4689-8162-6665407F6D6F}" dt="2023-06-13T19:31:14.709" v="0"/>
        <pc:sldMkLst>
          <pc:docMk/>
          <pc:sldMk cId="1042314592" sldId="300"/>
        </pc:sldMkLst>
        <pc:spChg chg="mod">
          <ac:chgData name="Angela Jurgensen" userId="d68b589e-da15-4d97-af1f-ab25ec709e0d" providerId="ADAL" clId="{D8E13CA9-F768-4689-8162-6665407F6D6F}" dt="2023-06-13T19:31:14.709" v="0"/>
          <ac:spMkLst>
            <pc:docMk/>
            <pc:sldMk cId="1042314592" sldId="300"/>
            <ac:spMk id="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7417F-535A-4906-A76B-9154052B8E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A8B1E72-C92F-4963-8F6F-CF40CE7896F2}">
      <dgm:prSet/>
      <dgm:spPr/>
      <dgm:t>
        <a:bodyPr/>
        <a:lstStyle/>
        <a:p>
          <a:pPr rtl="0"/>
          <a:r>
            <a:rPr lang="en-US" dirty="0"/>
            <a:t>Start work on areas that are not already expensive</a:t>
          </a:r>
          <a:r>
            <a:rPr lang="en-US" dirty="0">
              <a:latin typeface="Calibri Light" panose="020F0302020204030204"/>
            </a:rPr>
            <a:t>, so these areas become more attractive</a:t>
          </a:r>
          <a:endParaRPr lang="en-US" dirty="0"/>
        </a:p>
      </dgm:t>
    </dgm:pt>
    <dgm:pt modelId="{2A3EBEF5-9CAF-4181-A8D2-0B3E6F07E66E}" type="parTrans" cxnId="{ABA325DF-5314-402D-882D-668BA61772EB}">
      <dgm:prSet/>
      <dgm:spPr/>
      <dgm:t>
        <a:bodyPr/>
        <a:lstStyle/>
        <a:p>
          <a:endParaRPr lang="en-US"/>
        </a:p>
      </dgm:t>
    </dgm:pt>
    <dgm:pt modelId="{C25C9860-2412-4E8E-B0D5-B9F24070A994}" type="sibTrans" cxnId="{ABA325DF-5314-402D-882D-668BA61772EB}">
      <dgm:prSet/>
      <dgm:spPr/>
      <dgm:t>
        <a:bodyPr/>
        <a:lstStyle/>
        <a:p>
          <a:endParaRPr lang="en-US"/>
        </a:p>
      </dgm:t>
    </dgm:pt>
    <dgm:pt modelId="{8C3313AC-2C57-4937-9029-90CDF178F8DE}">
      <dgm:prSet/>
      <dgm:spPr/>
      <dgm:t>
        <a:bodyPr/>
        <a:lstStyle/>
        <a:p>
          <a:r>
            <a:rPr lang="en-US" dirty="0"/>
            <a:t>Put benches and nice trees and plants and lights on areas that are far away from downtown</a:t>
          </a:r>
        </a:p>
      </dgm:t>
    </dgm:pt>
    <dgm:pt modelId="{C6A97C23-1332-4039-8FBD-E8933C64B193}" type="parTrans" cxnId="{3E2D72DE-DD4E-4405-B0AD-392BE983F967}">
      <dgm:prSet/>
      <dgm:spPr/>
      <dgm:t>
        <a:bodyPr/>
        <a:lstStyle/>
        <a:p>
          <a:endParaRPr lang="en-US"/>
        </a:p>
      </dgm:t>
    </dgm:pt>
    <dgm:pt modelId="{A437C5BD-0F33-431F-8379-5427B95EBF1D}" type="sibTrans" cxnId="{3E2D72DE-DD4E-4405-B0AD-392BE983F967}">
      <dgm:prSet/>
      <dgm:spPr/>
      <dgm:t>
        <a:bodyPr/>
        <a:lstStyle/>
        <a:p>
          <a:endParaRPr lang="en-US"/>
        </a:p>
      </dgm:t>
    </dgm:pt>
    <dgm:pt modelId="{C674EB0D-62D3-4762-A78B-4253AB335C4F}">
      <dgm:prSet/>
      <dgm:spPr/>
      <dgm:t>
        <a:bodyPr/>
        <a:lstStyle/>
        <a:p>
          <a:r>
            <a:rPr lang="en-US" dirty="0"/>
            <a:t>Focus on making a "walking web" so all the more developed areas of the city would be connected</a:t>
          </a:r>
        </a:p>
      </dgm:t>
    </dgm:pt>
    <dgm:pt modelId="{3CA8AD5A-452D-459C-B606-D5781C40C791}" type="parTrans" cxnId="{FC0751B3-33C6-4188-A417-B20C79D83D88}">
      <dgm:prSet/>
      <dgm:spPr/>
      <dgm:t>
        <a:bodyPr/>
        <a:lstStyle/>
        <a:p>
          <a:endParaRPr lang="en-US"/>
        </a:p>
      </dgm:t>
    </dgm:pt>
    <dgm:pt modelId="{84C7296C-71C3-4C1F-ABD9-492E067B435E}" type="sibTrans" cxnId="{FC0751B3-33C6-4188-A417-B20C79D83D88}">
      <dgm:prSet/>
      <dgm:spPr/>
      <dgm:t>
        <a:bodyPr/>
        <a:lstStyle/>
        <a:p>
          <a:endParaRPr lang="en-US"/>
        </a:p>
      </dgm:t>
    </dgm:pt>
    <dgm:pt modelId="{2AD6375D-0FCB-4F50-8FED-8C5588990BA0}" type="pres">
      <dgm:prSet presAssocID="{7947417F-535A-4906-A76B-9154052B8E1A}" presName="root" presStyleCnt="0">
        <dgm:presLayoutVars>
          <dgm:dir/>
          <dgm:resizeHandles val="exact"/>
        </dgm:presLayoutVars>
      </dgm:prSet>
      <dgm:spPr/>
    </dgm:pt>
    <dgm:pt modelId="{0DAB8558-E57A-4C95-92D6-56B88AC51181}" type="pres">
      <dgm:prSet presAssocID="{7A8B1E72-C92F-4963-8F6F-CF40CE7896F2}" presName="compNode" presStyleCnt="0"/>
      <dgm:spPr/>
    </dgm:pt>
    <dgm:pt modelId="{855549B8-E8A7-4889-8A97-AF1749CA1ABD}" type="pres">
      <dgm:prSet presAssocID="{7A8B1E72-C92F-4963-8F6F-CF40CE7896F2}" presName="bgRect" presStyleLbl="bgShp" presStyleIdx="0" presStyleCnt="3"/>
      <dgm:spPr/>
    </dgm:pt>
    <dgm:pt modelId="{72B1258C-0811-439C-BD8F-47A522864A94}" type="pres">
      <dgm:prSet presAssocID="{7A8B1E72-C92F-4963-8F6F-CF40CE7896F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DAF4338-AEFD-4E1C-B7CE-8E4B320F381B}" type="pres">
      <dgm:prSet presAssocID="{7A8B1E72-C92F-4963-8F6F-CF40CE7896F2}" presName="spaceRect" presStyleCnt="0"/>
      <dgm:spPr/>
    </dgm:pt>
    <dgm:pt modelId="{E923F2F3-0335-42EC-BA78-9096E8BF4507}" type="pres">
      <dgm:prSet presAssocID="{7A8B1E72-C92F-4963-8F6F-CF40CE7896F2}" presName="parTx" presStyleLbl="revTx" presStyleIdx="0" presStyleCnt="3">
        <dgm:presLayoutVars>
          <dgm:chMax val="0"/>
          <dgm:chPref val="0"/>
        </dgm:presLayoutVars>
      </dgm:prSet>
      <dgm:spPr/>
    </dgm:pt>
    <dgm:pt modelId="{9F199D84-2992-4570-B182-3F9165398C9B}" type="pres">
      <dgm:prSet presAssocID="{C25C9860-2412-4E8E-B0D5-B9F24070A994}" presName="sibTrans" presStyleCnt="0"/>
      <dgm:spPr/>
    </dgm:pt>
    <dgm:pt modelId="{39C0A9C0-5124-44DE-AEFA-ADC18915D3CA}" type="pres">
      <dgm:prSet presAssocID="{8C3313AC-2C57-4937-9029-90CDF178F8DE}" presName="compNode" presStyleCnt="0"/>
      <dgm:spPr/>
    </dgm:pt>
    <dgm:pt modelId="{15533D22-6DF5-4201-8EC7-70F3C2C27D1B}" type="pres">
      <dgm:prSet presAssocID="{8C3313AC-2C57-4937-9029-90CDF178F8DE}" presName="bgRect" presStyleLbl="bgShp" presStyleIdx="1" presStyleCnt="3"/>
      <dgm:spPr/>
    </dgm:pt>
    <dgm:pt modelId="{233353CE-6650-42C6-BFCC-3CF5666FAA4B}" type="pres">
      <dgm:prSet presAssocID="{8C3313AC-2C57-4937-9029-90CDF178F8D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4D664A6D-4858-4025-B94B-4D57EF9FC16C}" type="pres">
      <dgm:prSet presAssocID="{8C3313AC-2C57-4937-9029-90CDF178F8DE}" presName="spaceRect" presStyleCnt="0"/>
      <dgm:spPr/>
    </dgm:pt>
    <dgm:pt modelId="{B5271835-75DC-4D1C-8736-E404C8F32E10}" type="pres">
      <dgm:prSet presAssocID="{8C3313AC-2C57-4937-9029-90CDF178F8DE}" presName="parTx" presStyleLbl="revTx" presStyleIdx="1" presStyleCnt="3">
        <dgm:presLayoutVars>
          <dgm:chMax val="0"/>
          <dgm:chPref val="0"/>
        </dgm:presLayoutVars>
      </dgm:prSet>
      <dgm:spPr/>
    </dgm:pt>
    <dgm:pt modelId="{6D7D2858-74CA-4951-914B-5F30B981A1FA}" type="pres">
      <dgm:prSet presAssocID="{A437C5BD-0F33-431F-8379-5427B95EBF1D}" presName="sibTrans" presStyleCnt="0"/>
      <dgm:spPr/>
    </dgm:pt>
    <dgm:pt modelId="{06A8F3C0-0205-4968-90E6-26BBE0AE9516}" type="pres">
      <dgm:prSet presAssocID="{C674EB0D-62D3-4762-A78B-4253AB335C4F}" presName="compNode" presStyleCnt="0"/>
      <dgm:spPr/>
    </dgm:pt>
    <dgm:pt modelId="{6E2AD985-9A6F-45E1-8AD3-2965CD58BD5B}" type="pres">
      <dgm:prSet presAssocID="{C674EB0D-62D3-4762-A78B-4253AB335C4F}" presName="bgRect" presStyleLbl="bgShp" presStyleIdx="2" presStyleCnt="3"/>
      <dgm:spPr/>
    </dgm:pt>
    <dgm:pt modelId="{1ADE4F88-B2C5-4ADB-A423-0CF36770CEFE}" type="pres">
      <dgm:prSet presAssocID="{C674EB0D-62D3-4762-A78B-4253AB335C4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eetlight"/>
        </a:ext>
      </dgm:extLst>
    </dgm:pt>
    <dgm:pt modelId="{AD96EF21-5B5D-45AD-A64F-4D779C743DA8}" type="pres">
      <dgm:prSet presAssocID="{C674EB0D-62D3-4762-A78B-4253AB335C4F}" presName="spaceRect" presStyleCnt="0"/>
      <dgm:spPr/>
    </dgm:pt>
    <dgm:pt modelId="{CDAE4042-C988-4333-9C62-8384FE30291A}" type="pres">
      <dgm:prSet presAssocID="{C674EB0D-62D3-4762-A78B-4253AB335C4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2437E71-F818-4488-9503-170DDD675422}" type="presOf" srcId="{8C3313AC-2C57-4937-9029-90CDF178F8DE}" destId="{B5271835-75DC-4D1C-8736-E404C8F32E10}" srcOrd="0" destOrd="0" presId="urn:microsoft.com/office/officeart/2018/2/layout/IconVerticalSolidList"/>
    <dgm:cxn modelId="{38FB08A2-BFC3-45D2-A41B-350F10AD4592}" type="presOf" srcId="{7A8B1E72-C92F-4963-8F6F-CF40CE7896F2}" destId="{E923F2F3-0335-42EC-BA78-9096E8BF4507}" srcOrd="0" destOrd="0" presId="urn:microsoft.com/office/officeart/2018/2/layout/IconVerticalSolidList"/>
    <dgm:cxn modelId="{377CA1A8-DD1B-4340-9BD7-13870CDA0C8E}" type="presOf" srcId="{C674EB0D-62D3-4762-A78B-4253AB335C4F}" destId="{CDAE4042-C988-4333-9C62-8384FE30291A}" srcOrd="0" destOrd="0" presId="urn:microsoft.com/office/officeart/2018/2/layout/IconVerticalSolidList"/>
    <dgm:cxn modelId="{FC0751B3-33C6-4188-A417-B20C79D83D88}" srcId="{7947417F-535A-4906-A76B-9154052B8E1A}" destId="{C674EB0D-62D3-4762-A78B-4253AB335C4F}" srcOrd="2" destOrd="0" parTransId="{3CA8AD5A-452D-459C-B606-D5781C40C791}" sibTransId="{84C7296C-71C3-4C1F-ABD9-492E067B435E}"/>
    <dgm:cxn modelId="{3E2D72DE-DD4E-4405-B0AD-392BE983F967}" srcId="{7947417F-535A-4906-A76B-9154052B8E1A}" destId="{8C3313AC-2C57-4937-9029-90CDF178F8DE}" srcOrd="1" destOrd="0" parTransId="{C6A97C23-1332-4039-8FBD-E8933C64B193}" sibTransId="{A437C5BD-0F33-431F-8379-5427B95EBF1D}"/>
    <dgm:cxn modelId="{ABA325DF-5314-402D-882D-668BA61772EB}" srcId="{7947417F-535A-4906-A76B-9154052B8E1A}" destId="{7A8B1E72-C92F-4963-8F6F-CF40CE7896F2}" srcOrd="0" destOrd="0" parTransId="{2A3EBEF5-9CAF-4181-A8D2-0B3E6F07E66E}" sibTransId="{C25C9860-2412-4E8E-B0D5-B9F24070A994}"/>
    <dgm:cxn modelId="{240CB1ED-5CF5-4CC2-A81D-169E28593D93}" type="presOf" srcId="{7947417F-535A-4906-A76B-9154052B8E1A}" destId="{2AD6375D-0FCB-4F50-8FED-8C5588990BA0}" srcOrd="0" destOrd="0" presId="urn:microsoft.com/office/officeart/2018/2/layout/IconVerticalSolidList"/>
    <dgm:cxn modelId="{02078C8A-CA97-41CB-A310-C5B14EB51A97}" type="presParOf" srcId="{2AD6375D-0FCB-4F50-8FED-8C5588990BA0}" destId="{0DAB8558-E57A-4C95-92D6-56B88AC51181}" srcOrd="0" destOrd="0" presId="urn:microsoft.com/office/officeart/2018/2/layout/IconVerticalSolidList"/>
    <dgm:cxn modelId="{361AD330-C237-4525-AEBB-D524283BF3FA}" type="presParOf" srcId="{0DAB8558-E57A-4C95-92D6-56B88AC51181}" destId="{855549B8-E8A7-4889-8A97-AF1749CA1ABD}" srcOrd="0" destOrd="0" presId="urn:microsoft.com/office/officeart/2018/2/layout/IconVerticalSolidList"/>
    <dgm:cxn modelId="{5BBE729A-8A6E-4518-87B1-990F51195C62}" type="presParOf" srcId="{0DAB8558-E57A-4C95-92D6-56B88AC51181}" destId="{72B1258C-0811-439C-BD8F-47A522864A94}" srcOrd="1" destOrd="0" presId="urn:microsoft.com/office/officeart/2018/2/layout/IconVerticalSolidList"/>
    <dgm:cxn modelId="{79EAB065-A670-4A20-9C16-1B07E33DFC1E}" type="presParOf" srcId="{0DAB8558-E57A-4C95-92D6-56B88AC51181}" destId="{9DAF4338-AEFD-4E1C-B7CE-8E4B320F381B}" srcOrd="2" destOrd="0" presId="urn:microsoft.com/office/officeart/2018/2/layout/IconVerticalSolidList"/>
    <dgm:cxn modelId="{7D08E8ED-52AB-4C15-8E16-D764B6D36473}" type="presParOf" srcId="{0DAB8558-E57A-4C95-92D6-56B88AC51181}" destId="{E923F2F3-0335-42EC-BA78-9096E8BF4507}" srcOrd="3" destOrd="0" presId="urn:microsoft.com/office/officeart/2018/2/layout/IconVerticalSolidList"/>
    <dgm:cxn modelId="{EF883B50-B8DF-4FEF-91BF-3AA667EC4711}" type="presParOf" srcId="{2AD6375D-0FCB-4F50-8FED-8C5588990BA0}" destId="{9F199D84-2992-4570-B182-3F9165398C9B}" srcOrd="1" destOrd="0" presId="urn:microsoft.com/office/officeart/2018/2/layout/IconVerticalSolidList"/>
    <dgm:cxn modelId="{A2CF9FAD-BF78-48CE-BA0C-78E8CD58EC99}" type="presParOf" srcId="{2AD6375D-0FCB-4F50-8FED-8C5588990BA0}" destId="{39C0A9C0-5124-44DE-AEFA-ADC18915D3CA}" srcOrd="2" destOrd="0" presId="urn:microsoft.com/office/officeart/2018/2/layout/IconVerticalSolidList"/>
    <dgm:cxn modelId="{98D0F976-F1BA-46B7-BB81-F4A2A62EA50A}" type="presParOf" srcId="{39C0A9C0-5124-44DE-AEFA-ADC18915D3CA}" destId="{15533D22-6DF5-4201-8EC7-70F3C2C27D1B}" srcOrd="0" destOrd="0" presId="urn:microsoft.com/office/officeart/2018/2/layout/IconVerticalSolidList"/>
    <dgm:cxn modelId="{8E5FE4D8-7D84-4E1E-8333-8C0859BC46BA}" type="presParOf" srcId="{39C0A9C0-5124-44DE-AEFA-ADC18915D3CA}" destId="{233353CE-6650-42C6-BFCC-3CF5666FAA4B}" srcOrd="1" destOrd="0" presId="urn:microsoft.com/office/officeart/2018/2/layout/IconVerticalSolidList"/>
    <dgm:cxn modelId="{521321F0-23C8-45AD-A4A1-03F10707A01A}" type="presParOf" srcId="{39C0A9C0-5124-44DE-AEFA-ADC18915D3CA}" destId="{4D664A6D-4858-4025-B94B-4D57EF9FC16C}" srcOrd="2" destOrd="0" presId="urn:microsoft.com/office/officeart/2018/2/layout/IconVerticalSolidList"/>
    <dgm:cxn modelId="{D14F1DDB-1BF0-4DC7-83D1-DF7E2A3ECDFC}" type="presParOf" srcId="{39C0A9C0-5124-44DE-AEFA-ADC18915D3CA}" destId="{B5271835-75DC-4D1C-8736-E404C8F32E10}" srcOrd="3" destOrd="0" presId="urn:microsoft.com/office/officeart/2018/2/layout/IconVerticalSolidList"/>
    <dgm:cxn modelId="{83CE735C-51CA-4298-B8FC-ADBC1482AB13}" type="presParOf" srcId="{2AD6375D-0FCB-4F50-8FED-8C5588990BA0}" destId="{6D7D2858-74CA-4951-914B-5F30B981A1FA}" srcOrd="3" destOrd="0" presId="urn:microsoft.com/office/officeart/2018/2/layout/IconVerticalSolidList"/>
    <dgm:cxn modelId="{DF81D6CD-ED73-4E23-98C1-3F8E5D8640C3}" type="presParOf" srcId="{2AD6375D-0FCB-4F50-8FED-8C5588990BA0}" destId="{06A8F3C0-0205-4968-90E6-26BBE0AE9516}" srcOrd="4" destOrd="0" presId="urn:microsoft.com/office/officeart/2018/2/layout/IconVerticalSolidList"/>
    <dgm:cxn modelId="{969D6065-7FCC-4F4E-9599-6F6D3F48D8FE}" type="presParOf" srcId="{06A8F3C0-0205-4968-90E6-26BBE0AE9516}" destId="{6E2AD985-9A6F-45E1-8AD3-2965CD58BD5B}" srcOrd="0" destOrd="0" presId="urn:microsoft.com/office/officeart/2018/2/layout/IconVerticalSolidList"/>
    <dgm:cxn modelId="{40305DF6-883E-4A75-AD72-9992F1ACF1E4}" type="presParOf" srcId="{06A8F3C0-0205-4968-90E6-26BBE0AE9516}" destId="{1ADE4F88-B2C5-4ADB-A423-0CF36770CEFE}" srcOrd="1" destOrd="0" presId="urn:microsoft.com/office/officeart/2018/2/layout/IconVerticalSolidList"/>
    <dgm:cxn modelId="{55EE0F3E-7777-44E6-A5C9-FFED5C90B04B}" type="presParOf" srcId="{06A8F3C0-0205-4968-90E6-26BBE0AE9516}" destId="{AD96EF21-5B5D-45AD-A64F-4D779C743DA8}" srcOrd="2" destOrd="0" presId="urn:microsoft.com/office/officeart/2018/2/layout/IconVerticalSolidList"/>
    <dgm:cxn modelId="{7CBCA1BE-D74C-4558-9B0D-C4278F6DFD46}" type="presParOf" srcId="{06A8F3C0-0205-4968-90E6-26BBE0AE9516}" destId="{CDAE4042-C988-4333-9C62-8384FE30291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549B8-E8A7-4889-8A97-AF1749CA1ABD}">
      <dsp:nvSpPr>
        <dsp:cNvPr id="0" name=""/>
        <dsp:cNvSpPr/>
      </dsp:nvSpPr>
      <dsp:spPr>
        <a:xfrm>
          <a:off x="0" y="595"/>
          <a:ext cx="6781800" cy="139303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1258C-0811-439C-BD8F-47A522864A94}">
      <dsp:nvSpPr>
        <dsp:cNvPr id="0" name=""/>
        <dsp:cNvSpPr/>
      </dsp:nvSpPr>
      <dsp:spPr>
        <a:xfrm>
          <a:off x="421391" y="314027"/>
          <a:ext cx="766167" cy="7661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3F2F3-0335-42EC-BA78-9096E8BF4507}">
      <dsp:nvSpPr>
        <dsp:cNvPr id="0" name=""/>
        <dsp:cNvSpPr/>
      </dsp:nvSpPr>
      <dsp:spPr>
        <a:xfrm>
          <a:off x="1608951" y="595"/>
          <a:ext cx="5172848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429" tIns="147429" rIns="147429" bIns="147429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Start work on areas that are not already expensive</a:t>
          </a:r>
          <a:r>
            <a:rPr lang="en-US" sz="2500" kern="1200" dirty="0">
              <a:latin typeface="Calibri Light" panose="020F0302020204030204"/>
            </a:rPr>
            <a:t>, so these areas become more attractive</a:t>
          </a:r>
          <a:endParaRPr lang="en-US" sz="2500" kern="1200" dirty="0"/>
        </a:p>
      </dsp:txBody>
      <dsp:txXfrm>
        <a:off x="1608951" y="595"/>
        <a:ext cx="5172848" cy="1393031"/>
      </dsp:txXfrm>
    </dsp:sp>
    <dsp:sp modelId="{15533D22-6DF5-4201-8EC7-70F3C2C27D1B}">
      <dsp:nvSpPr>
        <dsp:cNvPr id="0" name=""/>
        <dsp:cNvSpPr/>
      </dsp:nvSpPr>
      <dsp:spPr>
        <a:xfrm>
          <a:off x="0" y="1741884"/>
          <a:ext cx="6781800" cy="139303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353CE-6650-42C6-BFCC-3CF5666FAA4B}">
      <dsp:nvSpPr>
        <dsp:cNvPr id="0" name=""/>
        <dsp:cNvSpPr/>
      </dsp:nvSpPr>
      <dsp:spPr>
        <a:xfrm>
          <a:off x="421391" y="2055316"/>
          <a:ext cx="766167" cy="7661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71835-75DC-4D1C-8736-E404C8F32E10}">
      <dsp:nvSpPr>
        <dsp:cNvPr id="0" name=""/>
        <dsp:cNvSpPr/>
      </dsp:nvSpPr>
      <dsp:spPr>
        <a:xfrm>
          <a:off x="1608951" y="1741884"/>
          <a:ext cx="5172848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429" tIns="147429" rIns="147429" bIns="14742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Put benches and nice trees and plants and lights on areas that are far away from downtown</a:t>
          </a:r>
        </a:p>
      </dsp:txBody>
      <dsp:txXfrm>
        <a:off x="1608951" y="1741884"/>
        <a:ext cx="5172848" cy="1393031"/>
      </dsp:txXfrm>
    </dsp:sp>
    <dsp:sp modelId="{6E2AD985-9A6F-45E1-8AD3-2965CD58BD5B}">
      <dsp:nvSpPr>
        <dsp:cNvPr id="0" name=""/>
        <dsp:cNvSpPr/>
      </dsp:nvSpPr>
      <dsp:spPr>
        <a:xfrm>
          <a:off x="0" y="3483173"/>
          <a:ext cx="6781800" cy="139303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E4F88-B2C5-4ADB-A423-0CF36770CEFE}">
      <dsp:nvSpPr>
        <dsp:cNvPr id="0" name=""/>
        <dsp:cNvSpPr/>
      </dsp:nvSpPr>
      <dsp:spPr>
        <a:xfrm>
          <a:off x="421391" y="3796605"/>
          <a:ext cx="766167" cy="7661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E4042-C988-4333-9C62-8384FE30291A}">
      <dsp:nvSpPr>
        <dsp:cNvPr id="0" name=""/>
        <dsp:cNvSpPr/>
      </dsp:nvSpPr>
      <dsp:spPr>
        <a:xfrm>
          <a:off x="1608951" y="3483173"/>
          <a:ext cx="5172848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429" tIns="147429" rIns="147429" bIns="14742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Focus on making a "walking web" so all the more developed areas of the city would be connected</a:t>
          </a:r>
        </a:p>
      </dsp:txBody>
      <dsp:txXfrm>
        <a:off x="1608951" y="3483173"/>
        <a:ext cx="5172848" cy="1393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A673AB2-BC23-46E5-A0B5-99E4A4DDEDC3}" type="datetimeFigureOut">
              <a:rPr lang="en-CA" smtClean="0"/>
              <a:t>2023-06-13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68B5263-57A5-4F62-8240-CEB02A15B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688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Qwynn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23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Brianna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225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Hazel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263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2928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371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Lucia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434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Hazel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071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Lucia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620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Yael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8220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8193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98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Luisa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222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3617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Luisa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095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Lucia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278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2485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4566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Qwynn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902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Qwynn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3448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Abigail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7475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Luisa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860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Brianna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390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Lucia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0038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Hazel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06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Yael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256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Abigail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8024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4726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B5263-57A5-4F62-8240-CEB02A15B2E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975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logs.lse.ac.uk/impactofsocialsciences/2014/08/31/book-review-can-science-fix-climate-change-by-mike-hulm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a.streetsblog.org/2014/08/28/eyes-on-the-street-ribbon-cutting-for-new-west-sfv-l-a-river-bike-pat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3FDE5C-2B29-03F4-4888-B525284F9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282" b="944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00535"/>
            <a:ext cx="9144000" cy="14849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1800" i="1" dirty="0">
                <a:solidFill>
                  <a:srgbClr val="FFFFFF"/>
                </a:solidFill>
                <a:latin typeface="Georgia Pro"/>
                <a:cs typeface="Calibri"/>
              </a:rPr>
              <a:t>  A proposal by </a:t>
            </a:r>
            <a:r>
              <a:rPr lang="en-US" sz="1800" i="1" dirty="0">
                <a:solidFill>
                  <a:srgbClr val="FFFF00"/>
                </a:solidFill>
                <a:latin typeface="Georgia Pro"/>
                <a:cs typeface="Calibri"/>
              </a:rPr>
              <a:t>(YOUR GROUP)</a:t>
            </a:r>
          </a:p>
          <a:p>
            <a:pPr lvl="0"/>
            <a:r>
              <a:rPr lang="en-US" sz="2800" i="1" dirty="0">
                <a:solidFill>
                  <a:srgbClr val="FFFFFF"/>
                </a:solidFill>
                <a:latin typeface="Georgia Pro"/>
                <a:cs typeface="Calibri"/>
              </a:rPr>
              <a:t>With support from </a:t>
            </a:r>
            <a:r>
              <a:rPr lang="en-US" sz="2800" i="1" dirty="0">
                <a:solidFill>
                  <a:srgbClr val="FFFF00"/>
                </a:solidFill>
                <a:latin typeface="Georgia Pro"/>
                <a:cs typeface="Calibri"/>
              </a:rPr>
              <a:t>(Your school district) </a:t>
            </a:r>
          </a:p>
          <a:p>
            <a:pPr lvl="0"/>
            <a:r>
              <a:rPr lang="en-US" sz="2800" i="1" dirty="0">
                <a:solidFill>
                  <a:srgbClr val="FFFFFF"/>
                </a:solidFill>
                <a:latin typeface="Georgia Pro"/>
                <a:cs typeface="Calibri"/>
              </a:rPr>
              <a:t>and </a:t>
            </a:r>
            <a:r>
              <a:rPr lang="en-US" sz="2800" i="1" dirty="0">
                <a:solidFill>
                  <a:srgbClr val="FFFF00"/>
                </a:solidFill>
                <a:latin typeface="Georgia Pro"/>
                <a:cs typeface="Calibri"/>
              </a:rPr>
              <a:t>(anyone else you can get support from)</a:t>
            </a:r>
            <a:endParaRPr lang="en-US" sz="2800" i="1" dirty="0">
              <a:solidFill>
                <a:srgbClr val="FFFF00"/>
              </a:solidFill>
              <a:latin typeface="Georgia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95B21-1191-72F7-0D55-3C066900E6A8}"/>
              </a:ext>
            </a:extLst>
          </p:cNvPr>
          <p:cNvSpPr txBox="1"/>
          <p:nvPr/>
        </p:nvSpPr>
        <p:spPr>
          <a:xfrm>
            <a:off x="366996" y="1417390"/>
            <a:ext cx="1127980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400" b="1" i="1" dirty="0">
                <a:latin typeface="Georgia Pro"/>
                <a:cs typeface="Calibri"/>
              </a:rPr>
              <a:t>MAKE </a:t>
            </a:r>
          </a:p>
          <a:p>
            <a:pPr algn="ctr"/>
            <a:r>
              <a:rPr lang="en-US" sz="6400" b="1" i="1" dirty="0">
                <a:solidFill>
                  <a:srgbClr val="FFFF00"/>
                </a:solidFill>
                <a:latin typeface="Georgia Pro"/>
                <a:cs typeface="Calibri"/>
              </a:rPr>
              <a:t>(NAME OF YOUR CITY)</a:t>
            </a:r>
          </a:p>
          <a:p>
            <a:pPr algn="ctr"/>
            <a:r>
              <a:rPr lang="en-US" sz="6400" b="1" i="1" dirty="0">
                <a:latin typeface="Georgia Pro"/>
                <a:cs typeface="Calibri"/>
              </a:rPr>
              <a:t>A 15-MINUTE CITY 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B9E55E39-92EE-8BCE-B1AC-608A33618AB5}"/>
              </a:ext>
            </a:extLst>
          </p:cNvPr>
          <p:cNvSpPr/>
          <p:nvPr/>
        </p:nvSpPr>
        <p:spPr>
          <a:xfrm>
            <a:off x="9709608" y="1181232"/>
            <a:ext cx="1263192" cy="1187777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1428B79-A773-C2DE-4D8E-4A33E97F7E97}"/>
              </a:ext>
            </a:extLst>
          </p:cNvPr>
          <p:cNvSpPr/>
          <p:nvPr/>
        </p:nvSpPr>
        <p:spPr>
          <a:xfrm>
            <a:off x="823274" y="1181233"/>
            <a:ext cx="1263192" cy="1187777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2314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21564-D1EE-F25B-1D61-A3DCA94F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97" y="236399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>
                <a:latin typeface="Comfortaa Medium"/>
                <a:cs typeface="Calibri Light"/>
              </a:rPr>
              <a:t>More Benches</a:t>
            </a:r>
            <a:endParaRPr lang="en-US" dirty="0">
              <a:latin typeface="Comfortaa Medium" pitchFamily="2" charset="0"/>
              <a:cs typeface="Calibri Light"/>
            </a:endParaRPr>
          </a:p>
        </p:txBody>
      </p:sp>
      <p:pic>
        <p:nvPicPr>
          <p:cNvPr id="4" name="Picture 4" descr="Park Bench Free Stock Photo - Public Domain Pictures">
            <a:extLst>
              <a:ext uri="{FF2B5EF4-FFF2-40B4-BE49-F238E27FC236}">
                <a16:creationId xmlns:a16="http://schemas.microsoft.com/office/drawing/2014/main" id="{1810FA31-B642-3666-AB00-8EEED3652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56" r="1815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06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06ADA-F7B0-4F8E-92FA-F8DB8B30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99" y="2472384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Comfortaa Medium"/>
              </a:rPr>
              <a:t>More Water Fountains</a:t>
            </a:r>
          </a:p>
        </p:txBody>
      </p:sp>
      <p:pic>
        <p:nvPicPr>
          <p:cNvPr id="13" name="Picture 13" descr="A picture containing grass, outdoor, public, curb&#10;&#10;Description automatically generated">
            <a:extLst>
              <a:ext uri="{FF2B5EF4-FFF2-40B4-BE49-F238E27FC236}">
                <a16:creationId xmlns:a16="http://schemas.microsoft.com/office/drawing/2014/main" id="{ED4884AC-BD73-AA45-35E6-1F25C6C99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6" r="540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648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E8A4E-D653-E7D8-DE17-B113A11D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523" y="2429068"/>
            <a:ext cx="4753535" cy="1672499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omfortaa Medium"/>
                <a:ea typeface="Roboto"/>
                <a:cs typeface="Calibri Light"/>
              </a:rPr>
              <a:t>More Trashcans and Recycling Bins</a:t>
            </a:r>
            <a:endParaRPr lang="en-US" sz="4000">
              <a:latin typeface="Comfortaa Medium"/>
              <a:ea typeface="Roboto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24139C4-53F6-7F12-9398-766EFFCA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0" r="16050" b="2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D4E51FF-B7F5-B4F0-2CCE-E0CC9C0A1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2" r="22474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2F0E82E-5DF3-A193-560C-C1155CE7CA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95" b="5618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DAEEF7-6B1D-56ED-63E1-A433F43C37FE}"/>
              </a:ext>
            </a:extLst>
          </p:cNvPr>
          <p:cNvSpPr txBox="1"/>
          <p:nvPr/>
        </p:nvSpPr>
        <p:spPr>
          <a:xfrm>
            <a:off x="4195916" y="1123335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0"/>
              <a:t>❌</a:t>
            </a:r>
            <a:endParaRPr lang="en-US" sz="700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210D3-ABC5-AAD8-E3B8-57E789F93EE2}"/>
              </a:ext>
            </a:extLst>
          </p:cNvPr>
          <p:cNvSpPr txBox="1"/>
          <p:nvPr/>
        </p:nvSpPr>
        <p:spPr>
          <a:xfrm>
            <a:off x="852948" y="1393723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0"/>
              <a:t>✔️</a:t>
            </a:r>
            <a:endParaRPr lang="en-US" sz="700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D566A-3C60-ADFE-4ED6-0330791EE1E7}"/>
              </a:ext>
            </a:extLst>
          </p:cNvPr>
          <p:cNvSpPr txBox="1"/>
          <p:nvPr/>
        </p:nvSpPr>
        <p:spPr>
          <a:xfrm>
            <a:off x="2229463" y="4817735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0">
                <a:solidFill>
                  <a:srgbClr val="92D050"/>
                </a:solidFill>
              </a:rPr>
              <a:t>✔️</a:t>
            </a:r>
            <a:endParaRPr lang="en-US" sz="7000">
              <a:solidFill>
                <a:srgbClr val="92D050"/>
              </a:solidFill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142B1A-55DB-2437-8F69-1C4AB2BB3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93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BAAF7-E730-6135-DC95-6FD1EFA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054" y="2321866"/>
            <a:ext cx="3822189" cy="1899912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Comfortaa Medium"/>
                <a:cs typeface="Calibri Light"/>
              </a:rPr>
              <a:t>Wider Sidewalks, </a:t>
            </a:r>
            <a:br>
              <a:rPr lang="en-US" sz="2500" dirty="0">
                <a:latin typeface="Comfortaa Medium"/>
                <a:cs typeface="Calibri Light"/>
              </a:rPr>
            </a:br>
            <a:r>
              <a:rPr lang="en-US" sz="2500" dirty="0">
                <a:latin typeface="Comfortaa Medium"/>
                <a:cs typeface="Calibri Light"/>
              </a:rPr>
              <a:t>as Well as Adding More Sidewalks on Neighborhoods </a:t>
            </a:r>
            <a:br>
              <a:rPr lang="en-US" sz="2500" dirty="0">
                <a:latin typeface="Comfortaa Medium"/>
                <a:cs typeface="Calibri Light"/>
              </a:rPr>
            </a:br>
            <a:r>
              <a:rPr lang="en-US" sz="2500" dirty="0">
                <a:latin typeface="Comfortaa Medium"/>
                <a:cs typeface="Calibri Light"/>
              </a:rPr>
              <a:t>Away from City Centre</a:t>
            </a:r>
            <a:endParaRPr lang="en-US" sz="2500" dirty="0">
              <a:latin typeface="Comfortaa Medium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1177C9-6097-9ABA-900F-4C821ABB46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4" r="16242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7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EF3EE-4E44-EA73-C409-494F924D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010" y="2528828"/>
            <a:ext cx="4840010" cy="1807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latin typeface="Comfortaa Medium"/>
              </a:rPr>
              <a:t>More Streetlights</a:t>
            </a:r>
            <a:br>
              <a:rPr lang="en-US" dirty="0">
                <a:latin typeface="Comfortaa Medium"/>
              </a:rPr>
            </a:br>
            <a:br>
              <a:rPr lang="en-US" dirty="0">
                <a:latin typeface="Comfortaa Medium" pitchFamily="2" charset="0"/>
              </a:rPr>
            </a:br>
            <a:br>
              <a:rPr lang="en-US" dirty="0">
                <a:latin typeface="Comfortaa Medium"/>
              </a:rPr>
            </a:br>
            <a:br>
              <a:rPr lang="en-US" dirty="0">
                <a:latin typeface="Comfortaa Medium"/>
              </a:rPr>
            </a:br>
            <a:r>
              <a:rPr lang="en-US" dirty="0">
                <a:latin typeface="Comfortaa Medium"/>
              </a:rPr>
              <a:t>SAFETY!!!</a:t>
            </a:r>
            <a:endParaRPr lang="en-US" dirty="0">
              <a:latin typeface="Comfortaa Medium" pitchFamily="2" charset="0"/>
            </a:endParaRPr>
          </a:p>
        </p:txBody>
      </p:sp>
      <p:pic>
        <p:nvPicPr>
          <p:cNvPr id="5" name="Picture 4" descr="Lamppost at night">
            <a:extLst>
              <a:ext uri="{FF2B5EF4-FFF2-40B4-BE49-F238E27FC236}">
                <a16:creationId xmlns:a16="http://schemas.microsoft.com/office/drawing/2014/main" id="{52F3C979-A7E4-B20D-17C1-53D056645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26" r="7239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1723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C0C635-2135-64C0-4A1B-C298FAF4E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65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E9DCF-0CAF-9243-82A4-7E82AA6F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464517"/>
            <a:ext cx="3822189" cy="1899912"/>
          </a:xfrm>
        </p:spPr>
        <p:txBody>
          <a:bodyPr>
            <a:normAutofit/>
          </a:bodyPr>
          <a:lstStyle/>
          <a:p>
            <a:r>
              <a:rPr lang="en-US" b="1">
                <a:latin typeface="Comfortaa"/>
                <a:cs typeface="Calibri Light"/>
              </a:rPr>
              <a:t>Bike Lanes</a:t>
            </a:r>
            <a:endParaRPr lang="en-US" b="1">
              <a:latin typeface="Comforta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06253-2C7A-17DA-6DC4-A1B19D380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62" y="2572113"/>
            <a:ext cx="3822189" cy="36331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latin typeface="Roboto"/>
                <a:ea typeface="Roboto"/>
                <a:cs typeface="+mn-lt"/>
              </a:rPr>
              <a:t>MORE!</a:t>
            </a:r>
            <a:endParaRPr lang="en-US">
              <a:latin typeface="Calibri" panose="020F0502020204030204"/>
              <a:ea typeface="Roboto"/>
              <a:cs typeface="+mn-lt"/>
            </a:endParaRPr>
          </a:p>
          <a:p>
            <a:pPr marL="0" indent="0">
              <a:buNone/>
            </a:pPr>
            <a:endParaRPr lang="en-US" sz="2400" dirty="0">
              <a:latin typeface="Roboto"/>
              <a:ea typeface="Roboto"/>
              <a:cs typeface="+mn-lt"/>
            </a:endParaRPr>
          </a:p>
          <a:p>
            <a:pPr marL="0" indent="0">
              <a:buNone/>
            </a:pPr>
            <a:r>
              <a:rPr lang="en-US" sz="2400" dirty="0">
                <a:latin typeface="Roboto"/>
                <a:ea typeface="Roboto"/>
                <a:cs typeface="+mn-lt"/>
              </a:rPr>
              <a:t>Please</a:t>
            </a:r>
            <a:r>
              <a:rPr lang="en-US" sz="2400" dirty="0">
                <a:latin typeface="Roboto"/>
                <a:ea typeface="Roboto"/>
                <a:cs typeface="Calibri"/>
              </a:rPr>
              <a:t> – consider a </a:t>
            </a:r>
            <a:r>
              <a:rPr lang="en-US" sz="2400" b="1" dirty="0">
                <a:latin typeface="Roboto"/>
                <a:ea typeface="Roboto"/>
                <a:cs typeface="Calibri"/>
              </a:rPr>
              <a:t>physical separation</a:t>
            </a:r>
            <a:r>
              <a:rPr lang="en-US" sz="2400" dirty="0">
                <a:latin typeface="Roboto"/>
                <a:ea typeface="Roboto"/>
                <a:cs typeface="Calibri"/>
              </a:rPr>
              <a:t> between the bike lane and the car lane.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339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F57D0-9110-FF31-33E1-FB1B6359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52" y="1287051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Comfortaa"/>
                <a:cs typeface="Calibri Light"/>
              </a:rPr>
              <a:t>Bike Lane Maps </a:t>
            </a:r>
            <a:endParaRPr lang="en-US" b="1">
              <a:latin typeface="Comfortaa" pitchFamily="2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AC47A-7572-04F4-85C8-21DE72D5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83" y="2991781"/>
            <a:ext cx="5006418" cy="30814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latin typeface="Roboto"/>
                <a:ea typeface="Roboto"/>
                <a:cs typeface="+mn-lt"/>
              </a:rPr>
              <a:t>Located in crucial intersections, these would make it easier for a person riding a bike on a bike lane to find out where the bike lane continues. </a:t>
            </a:r>
            <a:endParaRPr lang="en-US" sz="2400" dirty="0">
              <a:latin typeface="Roboto"/>
              <a:ea typeface="Roboto"/>
            </a:endParaRPr>
          </a:p>
        </p:txBody>
      </p:sp>
      <p:pic>
        <p:nvPicPr>
          <p:cNvPr id="4" name="Picture 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8079B20D-F8E9-3362-60E4-EB28105E4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4" r="6686" b="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1F783CB6-7E66-E4BA-0AE9-AF3AC69FFD4A}"/>
              </a:ext>
            </a:extLst>
          </p:cNvPr>
          <p:cNvSpPr/>
          <p:nvPr/>
        </p:nvSpPr>
        <p:spPr>
          <a:xfrm>
            <a:off x="7392243" y="448834"/>
            <a:ext cx="2336319" cy="167855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cs typeface="Calibri"/>
              </a:rPr>
              <a:t>They would look like this but with bike lanes instead.</a:t>
            </a:r>
          </a:p>
        </p:txBody>
      </p:sp>
    </p:spTree>
    <p:extLst>
      <p:ext uri="{BB962C8B-B14F-4D97-AF65-F5344CB8AC3E}">
        <p14:creationId xmlns:p14="http://schemas.microsoft.com/office/powerpoint/2010/main" val="3211862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9DF7B-B75F-5ED0-DAEF-9BCCED49C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047" y="2669940"/>
            <a:ext cx="4840010" cy="1807305"/>
          </a:xfrm>
        </p:spPr>
        <p:txBody>
          <a:bodyPr>
            <a:normAutofit/>
          </a:bodyPr>
          <a:lstStyle/>
          <a:p>
            <a:r>
              <a:rPr lang="en-US">
                <a:latin typeface="Comfortaa Medium"/>
                <a:cs typeface="Calibri Light"/>
              </a:rPr>
              <a:t>More Bike Racks</a:t>
            </a:r>
            <a:endParaRPr lang="en-US">
              <a:latin typeface="Comfortaa Medium"/>
            </a:endParaRPr>
          </a:p>
        </p:txBody>
      </p:sp>
      <p:pic>
        <p:nvPicPr>
          <p:cNvPr id="4" name="Picture 4" descr="A picture containing outdoor, ground, grass, metal&#10;&#10;Description automatically generated">
            <a:extLst>
              <a:ext uri="{FF2B5EF4-FFF2-40B4-BE49-F238E27FC236}">
                <a16:creationId xmlns:a16="http://schemas.microsoft.com/office/drawing/2014/main" id="{BC58B9A3-13B4-9750-E21B-3D5F9207D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2" r="39511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7488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920F-5FA6-FFBE-C139-2DC13D3F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278" y="2587154"/>
            <a:ext cx="5156596" cy="1489434"/>
          </a:xfrm>
        </p:spPr>
        <p:txBody>
          <a:bodyPr>
            <a:normAutofit/>
          </a:bodyPr>
          <a:lstStyle/>
          <a:p>
            <a:r>
              <a:rPr lang="en-US" dirty="0">
                <a:latin typeface="Comfortaa Medium"/>
                <a:cs typeface="Calibri Light"/>
              </a:rPr>
              <a:t>Bike Check-outs</a:t>
            </a:r>
            <a:endParaRPr lang="en-US" dirty="0">
              <a:latin typeface="Comfortaa Medium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9D4533D-AEBE-4734-B76A-3600C32A4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5" r="3264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D19F2F-2D69-872F-14EE-9F8ABAC3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45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B4EF1-E8DA-997B-DF93-9B879A817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666" y="2046429"/>
            <a:ext cx="4753535" cy="1672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latin typeface="Comfortaa Medium"/>
              </a:rPr>
              <a:t>Mobi Bikes – Vancouver </a:t>
            </a:r>
            <a:br>
              <a:rPr lang="en-US" sz="3700" dirty="0">
                <a:latin typeface="Comfortaa Medium"/>
              </a:rPr>
            </a:br>
            <a:r>
              <a:rPr lang="en-US" sz="3700" kern="1200" dirty="0">
                <a:latin typeface="Comfortaa Medium"/>
              </a:rPr>
              <a:t>Sets a Precedent</a:t>
            </a:r>
          </a:p>
        </p:txBody>
      </p:sp>
      <p:pic>
        <p:nvPicPr>
          <p:cNvPr id="7" name="Picture 6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C51859A0-5AD0-AB36-2AC0-4E4CB1D48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7" b="-2"/>
          <a:stretch/>
        </p:blipFill>
        <p:spPr>
          <a:xfrm rot="5400000">
            <a:off x="-171436" y="166794"/>
            <a:ext cx="3339649" cy="3006061"/>
          </a:xfrm>
          <a:prstGeom prst="rect">
            <a:avLst/>
          </a:prstGeom>
        </p:spPr>
      </p:pic>
      <p:pic>
        <p:nvPicPr>
          <p:cNvPr id="9" name="Picture 8" descr="A row of blue bicycles&#10;&#10;Description automatically generated with low confidence">
            <a:extLst>
              <a:ext uri="{FF2B5EF4-FFF2-40B4-BE49-F238E27FC236}">
                <a16:creationId xmlns:a16="http://schemas.microsoft.com/office/drawing/2014/main" id="{6DCB9CFA-4E72-CE69-6DBB-2B1A912E0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96" b="2"/>
          <a:stretch/>
        </p:blipFill>
        <p:spPr>
          <a:xfrm rot="5400000">
            <a:off x="3023787" y="174280"/>
            <a:ext cx="3339649" cy="2991088"/>
          </a:xfrm>
          <a:prstGeom prst="rect">
            <a:avLst/>
          </a:prstGeom>
        </p:spPr>
      </p:pic>
      <p:pic>
        <p:nvPicPr>
          <p:cNvPr id="5" name="Content Placeholder 4" descr="A person sitting on a bicycle next to a tree&#10;&#10;Description automatically generated with low confidence">
            <a:extLst>
              <a:ext uri="{FF2B5EF4-FFF2-40B4-BE49-F238E27FC236}">
                <a16:creationId xmlns:a16="http://schemas.microsoft.com/office/drawing/2014/main" id="{30D929D1-6FB1-07EA-7640-3A756AA60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72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8694EE-6B7D-F8D1-7BFA-4696D29C9836}"/>
              </a:ext>
            </a:extLst>
          </p:cNvPr>
          <p:cNvSpPr txBox="1"/>
          <p:nvPr/>
        </p:nvSpPr>
        <p:spPr>
          <a:xfrm>
            <a:off x="6600265" y="2413645"/>
            <a:ext cx="4753534" cy="3694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0138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picture containing sky, outdoor, ocean, roof&#10;&#10;Description automatically generated">
            <a:extLst>
              <a:ext uri="{FF2B5EF4-FFF2-40B4-BE49-F238E27FC236}">
                <a16:creationId xmlns:a16="http://schemas.microsoft.com/office/drawing/2014/main" id="{41FE2CFB-6D93-8542-53E7-E9A35D82F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11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87D58-813E-377B-3982-6EF52511C367}"/>
              </a:ext>
            </a:extLst>
          </p:cNvPr>
          <p:cNvSpPr>
            <a:spLocks noGrp="1"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>
                <a:solidFill>
                  <a:srgbClr val="FFFFFF"/>
                </a:solidFill>
              </a:rPr>
              <a:t>Climate Change... </a:t>
            </a:r>
            <a:endParaRPr lang="en-US" sz="6000" b="1" i="1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6000" b="1">
                <a:solidFill>
                  <a:srgbClr val="FFFFFF"/>
                </a:solidFill>
              </a:rPr>
              <a:t>The Biggest Crisis of Our Time</a:t>
            </a:r>
            <a:endParaRPr lang="en-US" sz="6000" b="1" i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75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A866F0E-F54B-4BF5-8A88-7D97BD45F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229EC50-E910-4AE2-9EEA-604A81EF6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1221 w 12192000"/>
              <a:gd name="connsiteY0" fmla="*/ 2015186 h 6858000"/>
              <a:gd name="connsiteX1" fmla="*/ 6907857 w 12192000"/>
              <a:gd name="connsiteY1" fmla="*/ 2033351 h 6858000"/>
              <a:gd name="connsiteX2" fmla="*/ 7093700 w 12192000"/>
              <a:gd name="connsiteY2" fmla="*/ 2101457 h 6858000"/>
              <a:gd name="connsiteX3" fmla="*/ 6803079 w 12192000"/>
              <a:gd name="connsiteY3" fmla="*/ 2065612 h 6858000"/>
              <a:gd name="connsiteX4" fmla="*/ 6798115 w 12192000"/>
              <a:gd name="connsiteY4" fmla="*/ 2088772 h 6858000"/>
              <a:gd name="connsiteX5" fmla="*/ 7128167 w 12192000"/>
              <a:gd name="connsiteY5" fmla="*/ 2176455 h 6858000"/>
              <a:gd name="connsiteX6" fmla="*/ 7098663 w 12192000"/>
              <a:gd name="connsiteY6" fmla="*/ 2189968 h 6858000"/>
              <a:gd name="connsiteX7" fmla="*/ 6923298 w 12192000"/>
              <a:gd name="connsiteY7" fmla="*/ 2156052 h 6858000"/>
              <a:gd name="connsiteX8" fmla="*/ 6888004 w 12192000"/>
              <a:gd name="connsiteY8" fmla="*/ 2164875 h 6858000"/>
              <a:gd name="connsiteX9" fmla="*/ 6905375 w 12192000"/>
              <a:gd name="connsiteY9" fmla="*/ 2205958 h 6858000"/>
              <a:gd name="connsiteX10" fmla="*/ 6981477 w 12192000"/>
              <a:gd name="connsiteY10" fmla="*/ 2221951 h 6858000"/>
              <a:gd name="connsiteX11" fmla="*/ 7100043 w 12192000"/>
              <a:gd name="connsiteY11" fmla="*/ 2318459 h 6858000"/>
              <a:gd name="connsiteX12" fmla="*/ 6920540 w 12192000"/>
              <a:gd name="connsiteY12" fmla="*/ 2306877 h 6858000"/>
              <a:gd name="connsiteX13" fmla="*/ 6888831 w 12192000"/>
              <a:gd name="connsiteY13" fmla="*/ 2330314 h 6858000"/>
              <a:gd name="connsiteX14" fmla="*/ 6876698 w 12192000"/>
              <a:gd name="connsiteY14" fmla="*/ 2360645 h 6858000"/>
              <a:gd name="connsiteX15" fmla="*/ 6807214 w 12192000"/>
              <a:gd name="connsiteY15" fmla="*/ 2385736 h 6858000"/>
              <a:gd name="connsiteX16" fmla="*/ 6916405 w 12192000"/>
              <a:gd name="connsiteY16" fmla="*/ 2413862 h 6858000"/>
              <a:gd name="connsiteX17" fmla="*/ 6799770 w 12192000"/>
              <a:gd name="connsiteY17" fmla="*/ 2413862 h 6858000"/>
              <a:gd name="connsiteX18" fmla="*/ 6665762 w 12192000"/>
              <a:gd name="connsiteY18" fmla="*/ 2394561 h 6858000"/>
              <a:gd name="connsiteX19" fmla="*/ 6522933 w 12192000"/>
              <a:gd name="connsiteY19" fmla="*/ 2400626 h 6858000"/>
              <a:gd name="connsiteX20" fmla="*/ 6237275 w 12192000"/>
              <a:gd name="connsiteY20" fmla="*/ 2365057 h 6858000"/>
              <a:gd name="connsiteX21" fmla="*/ 6101338 w 12192000"/>
              <a:gd name="connsiteY21" fmla="*/ 2367538 h 6858000"/>
              <a:gd name="connsiteX22" fmla="*/ 6857121 w 12192000"/>
              <a:gd name="connsiteY22" fmla="*/ 2606875 h 6858000"/>
              <a:gd name="connsiteX23" fmla="*/ 6818519 w 12192000"/>
              <a:gd name="connsiteY23" fmla="*/ 2659539 h 6858000"/>
              <a:gd name="connsiteX24" fmla="*/ 6976790 w 12192000"/>
              <a:gd name="connsiteY24" fmla="*/ 2716892 h 6858000"/>
              <a:gd name="connsiteX25" fmla="*/ 7015669 w 12192000"/>
              <a:gd name="connsiteY25" fmla="*/ 2773693 h 6858000"/>
              <a:gd name="connsiteX26" fmla="*/ 6966864 w 12192000"/>
              <a:gd name="connsiteY26" fmla="*/ 2768730 h 6858000"/>
              <a:gd name="connsiteX27" fmla="*/ 6924953 w 12192000"/>
              <a:gd name="connsiteY27" fmla="*/ 2779483 h 6858000"/>
              <a:gd name="connsiteX28" fmla="*/ 6942323 w 12192000"/>
              <a:gd name="connsiteY28" fmla="*/ 2851726 h 6858000"/>
              <a:gd name="connsiteX29" fmla="*/ 7165943 w 12192000"/>
              <a:gd name="connsiteY29" fmla="*/ 2944924 h 6858000"/>
              <a:gd name="connsiteX30" fmla="*/ 7186071 w 12192000"/>
              <a:gd name="connsiteY30" fmla="*/ 2975254 h 6858000"/>
              <a:gd name="connsiteX31" fmla="*/ 7159325 w 12192000"/>
              <a:gd name="connsiteY31" fmla="*/ 2996762 h 6858000"/>
              <a:gd name="connsiteX32" fmla="*/ 7087082 w 12192000"/>
              <a:gd name="connsiteY32" fmla="*/ 3007790 h 6858000"/>
              <a:gd name="connsiteX33" fmla="*/ 7188276 w 12192000"/>
              <a:gd name="connsiteY33" fmla="*/ 3111191 h 6858000"/>
              <a:gd name="connsiteX34" fmla="*/ 7225225 w 12192000"/>
              <a:gd name="connsiteY34" fmla="*/ 3139866 h 6858000"/>
              <a:gd name="connsiteX35" fmla="*/ 7288368 w 12192000"/>
              <a:gd name="connsiteY35" fmla="*/ 3184260 h 6858000"/>
              <a:gd name="connsiteX36" fmla="*/ 7289471 w 12192000"/>
              <a:gd name="connsiteY36" fmla="*/ 3197771 h 6858000"/>
              <a:gd name="connsiteX37" fmla="*/ 7203442 w 12192000"/>
              <a:gd name="connsiteY37" fmla="*/ 3245472 h 6858000"/>
              <a:gd name="connsiteX38" fmla="*/ 7048205 w 12192000"/>
              <a:gd name="connsiteY38" fmla="*/ 3232512 h 6858000"/>
              <a:gd name="connsiteX39" fmla="*/ 7277614 w 12192000"/>
              <a:gd name="connsiteY39" fmla="*/ 3303652 h 6858000"/>
              <a:gd name="connsiteX40" fmla="*/ 6535066 w 12192000"/>
              <a:gd name="connsiteY40" fmla="*/ 3134077 h 6858000"/>
              <a:gd name="connsiteX41" fmla="*/ 6582492 w 12192000"/>
              <a:gd name="connsiteY41" fmla="*/ 3178469 h 6858000"/>
              <a:gd name="connsiteX42" fmla="*/ 6842233 w 12192000"/>
              <a:gd name="connsiteY42" fmla="*/ 3295379 h 6858000"/>
              <a:gd name="connsiteX43" fmla="*/ 6915853 w 12192000"/>
              <a:gd name="connsiteY43" fmla="*/ 3368725 h 6858000"/>
              <a:gd name="connsiteX44" fmla="*/ 6993058 w 12192000"/>
              <a:gd name="connsiteY44" fmla="*/ 3409257 h 6858000"/>
              <a:gd name="connsiteX45" fmla="*/ 7101421 w 12192000"/>
              <a:gd name="connsiteY45" fmla="*/ 3408430 h 6858000"/>
              <a:gd name="connsiteX46" fmla="*/ 7178350 w 12192000"/>
              <a:gd name="connsiteY46" fmla="*/ 3470746 h 6858000"/>
              <a:gd name="connsiteX47" fmla="*/ 7098112 w 12192000"/>
              <a:gd name="connsiteY47" fmla="*/ 3483982 h 6858000"/>
              <a:gd name="connsiteX48" fmla="*/ 7004088 w 12192000"/>
              <a:gd name="connsiteY48" fmla="*/ 3473780 h 6858000"/>
              <a:gd name="connsiteX49" fmla="*/ 6801147 w 12192000"/>
              <a:gd name="connsiteY49" fmla="*/ 3477087 h 6858000"/>
              <a:gd name="connsiteX50" fmla="*/ 6684788 w 12192000"/>
              <a:gd name="connsiteY50" fmla="*/ 3489220 h 6858000"/>
              <a:gd name="connsiteX51" fmla="*/ 6417328 w 12192000"/>
              <a:gd name="connsiteY51" fmla="*/ 3468539 h 6858000"/>
              <a:gd name="connsiteX52" fmla="*/ 6433045 w 12192000"/>
              <a:gd name="connsiteY52" fmla="*/ 3521481 h 6858000"/>
              <a:gd name="connsiteX53" fmla="*/ 6423117 w 12192000"/>
              <a:gd name="connsiteY53" fmla="*/ 3567527 h 6858000"/>
              <a:gd name="connsiteX54" fmla="*/ 6419258 w 12192000"/>
              <a:gd name="connsiteY54" fmla="*/ 3667620 h 6858000"/>
              <a:gd name="connsiteX55" fmla="*/ 6421740 w 12192000"/>
              <a:gd name="connsiteY55" fmla="*/ 3683888 h 6858000"/>
              <a:gd name="connsiteX56" fmla="*/ 6361906 w 12192000"/>
              <a:gd name="connsiteY56" fmla="*/ 3694366 h 6858000"/>
              <a:gd name="connsiteX57" fmla="*/ 6718429 w 12192000"/>
              <a:gd name="connsiteY57" fmla="*/ 3902544 h 6858000"/>
              <a:gd name="connsiteX58" fmla="*/ 6480195 w 12192000"/>
              <a:gd name="connsiteY58" fmla="*/ 3849603 h 6858000"/>
              <a:gd name="connsiteX59" fmla="*/ 6447934 w 12192000"/>
              <a:gd name="connsiteY59" fmla="*/ 3937011 h 6858000"/>
              <a:gd name="connsiteX60" fmla="*/ 6559882 w 12192000"/>
              <a:gd name="connsiteY60" fmla="*/ 4014767 h 6858000"/>
              <a:gd name="connsiteX61" fmla="*/ 6601241 w 12192000"/>
              <a:gd name="connsiteY61" fmla="*/ 4168626 h 6858000"/>
              <a:gd name="connsiteX62" fmla="*/ 6581113 w 12192000"/>
              <a:gd name="connsiteY62" fmla="*/ 4309250 h 6858000"/>
              <a:gd name="connsiteX63" fmla="*/ 6533136 w 12192000"/>
              <a:gd name="connsiteY63" fmla="*/ 4353918 h 6858000"/>
              <a:gd name="connsiteX64" fmla="*/ 6463651 w 12192000"/>
              <a:gd name="connsiteY64" fmla="*/ 4434156 h 6858000"/>
              <a:gd name="connsiteX65" fmla="*/ 6420637 w 12192000"/>
              <a:gd name="connsiteY65" fmla="*/ 4483787 h 6858000"/>
              <a:gd name="connsiteX66" fmla="*/ 6271190 w 12192000"/>
              <a:gd name="connsiteY66" fmla="*/ 4464487 h 6858000"/>
              <a:gd name="connsiteX67" fmla="*/ 6470545 w 12192000"/>
              <a:gd name="connsiteY67" fmla="*/ 4590498 h 6858000"/>
              <a:gd name="connsiteX68" fmla="*/ 6308965 w 12192000"/>
              <a:gd name="connsiteY68" fmla="*/ 4574780 h 6858000"/>
              <a:gd name="connsiteX69" fmla="*/ 6256301 w 12192000"/>
              <a:gd name="connsiteY69" fmla="*/ 4583603 h 6858000"/>
              <a:gd name="connsiteX70" fmla="*/ 6286354 w 12192000"/>
              <a:gd name="connsiteY70" fmla="*/ 4624412 h 6858000"/>
              <a:gd name="connsiteX71" fmla="*/ 6404920 w 12192000"/>
              <a:gd name="connsiteY71" fmla="*/ 4693621 h 6858000"/>
              <a:gd name="connsiteX72" fmla="*/ 6649220 w 12192000"/>
              <a:gd name="connsiteY72" fmla="*/ 4881120 h 6858000"/>
              <a:gd name="connsiteX73" fmla="*/ 6412640 w 12192000"/>
              <a:gd name="connsiteY73" fmla="*/ 4795092 h 6858000"/>
              <a:gd name="connsiteX74" fmla="*/ 6661902 w 12192000"/>
              <a:gd name="connsiteY74" fmla="*/ 4987828 h 6858000"/>
              <a:gd name="connsiteX75" fmla="*/ 6717325 w 12192000"/>
              <a:gd name="connsiteY75" fmla="*/ 5051798 h 6858000"/>
              <a:gd name="connsiteX76" fmla="*/ 6829272 w 12192000"/>
              <a:gd name="connsiteY76" fmla="*/ 5210619 h 6858000"/>
              <a:gd name="connsiteX77" fmla="*/ 6823757 w 12192000"/>
              <a:gd name="connsiteY77" fmla="*/ 5228542 h 6858000"/>
              <a:gd name="connsiteX78" fmla="*/ 6694439 w 12192000"/>
              <a:gd name="connsiteY78" fmla="*/ 5202899 h 6858000"/>
              <a:gd name="connsiteX79" fmla="*/ 6862085 w 12192000"/>
              <a:gd name="connsiteY79" fmla="*/ 5336355 h 6858000"/>
              <a:gd name="connsiteX80" fmla="*/ 7035246 w 12192000"/>
              <a:gd name="connsiteY80" fmla="*/ 5438926 h 6858000"/>
              <a:gd name="connsiteX81" fmla="*/ 6912268 w 12192000"/>
              <a:gd name="connsiteY81" fmla="*/ 5423210 h 6858000"/>
              <a:gd name="connsiteX82" fmla="*/ 6743244 w 12192000"/>
              <a:gd name="connsiteY82" fmla="*/ 5364479 h 6858000"/>
              <a:gd name="connsiteX83" fmla="*/ 6684513 w 12192000"/>
              <a:gd name="connsiteY83" fmla="*/ 5386538 h 6858000"/>
              <a:gd name="connsiteX84" fmla="*/ 6844713 w 12192000"/>
              <a:gd name="connsiteY84" fmla="*/ 5483595 h 6858000"/>
              <a:gd name="connsiteX85" fmla="*/ 6936533 w 12192000"/>
              <a:gd name="connsiteY85" fmla="*/ 5528541 h 6858000"/>
              <a:gd name="connsiteX86" fmla="*/ 6973204 w 12192000"/>
              <a:gd name="connsiteY86" fmla="*/ 5563007 h 6858000"/>
              <a:gd name="connsiteX87" fmla="*/ 7077983 w 12192000"/>
              <a:gd name="connsiteY87" fmla="*/ 5685983 h 6858000"/>
              <a:gd name="connsiteX88" fmla="*/ 7385702 w 12192000"/>
              <a:gd name="connsiteY88" fmla="*/ 5820265 h 6858000"/>
              <a:gd name="connsiteX89" fmla="*/ 7673565 w 12192000"/>
              <a:gd name="connsiteY89" fmla="*/ 5987085 h 6858000"/>
              <a:gd name="connsiteX90" fmla="*/ 7898289 w 12192000"/>
              <a:gd name="connsiteY90" fmla="*/ 6091035 h 6858000"/>
              <a:gd name="connsiteX91" fmla="*/ 8466299 w 12192000"/>
              <a:gd name="connsiteY91" fmla="*/ 6224765 h 6858000"/>
              <a:gd name="connsiteX92" fmla="*/ 10620599 w 12192000"/>
              <a:gd name="connsiteY92" fmla="*/ 5317605 h 6858000"/>
              <a:gd name="connsiteX93" fmla="*/ 10647894 w 12192000"/>
              <a:gd name="connsiteY93" fmla="*/ 5290581 h 6858000"/>
              <a:gd name="connsiteX94" fmla="*/ 10752398 w 12192000"/>
              <a:gd name="connsiteY94" fmla="*/ 5188838 h 6858000"/>
              <a:gd name="connsiteX95" fmla="*/ 10841186 w 12192000"/>
              <a:gd name="connsiteY95" fmla="*/ 5097293 h 6858000"/>
              <a:gd name="connsiteX96" fmla="*/ 10794861 w 12192000"/>
              <a:gd name="connsiteY96" fmla="*/ 5066412 h 6858000"/>
              <a:gd name="connsiteX97" fmla="*/ 10857454 w 12192000"/>
              <a:gd name="connsiteY97" fmla="*/ 4979004 h 6858000"/>
              <a:gd name="connsiteX98" fmla="*/ 11056532 w 12192000"/>
              <a:gd name="connsiteY98" fmla="*/ 4709613 h 6858000"/>
              <a:gd name="connsiteX99" fmla="*/ 11143939 w 12192000"/>
              <a:gd name="connsiteY99" fmla="*/ 4650332 h 6858000"/>
              <a:gd name="connsiteX100" fmla="*/ 11250372 w 12192000"/>
              <a:gd name="connsiteY100" fmla="*/ 4501160 h 6858000"/>
              <a:gd name="connsiteX101" fmla="*/ 11265538 w 12192000"/>
              <a:gd name="connsiteY101" fmla="*/ 4466694 h 6858000"/>
              <a:gd name="connsiteX102" fmla="*/ 11243755 w 12192000"/>
              <a:gd name="connsiteY102" fmla="*/ 4422850 h 6858000"/>
              <a:gd name="connsiteX103" fmla="*/ 11227486 w 12192000"/>
              <a:gd name="connsiteY103" fmla="*/ 4378734 h 6858000"/>
              <a:gd name="connsiteX104" fmla="*/ 11248718 w 12192000"/>
              <a:gd name="connsiteY104" fmla="*/ 4365774 h 6858000"/>
              <a:gd name="connsiteX105" fmla="*/ 11385204 w 12192000"/>
              <a:gd name="connsiteY105" fmla="*/ 4343440 h 6858000"/>
              <a:gd name="connsiteX106" fmla="*/ 11306070 w 12192000"/>
              <a:gd name="connsiteY106" fmla="*/ 4259618 h 6858000"/>
              <a:gd name="connsiteX107" fmla="*/ 11166550 w 12192000"/>
              <a:gd name="connsiteY107" fmla="*/ 4134711 h 6858000"/>
              <a:gd name="connsiteX108" fmla="*/ 11103130 w 12192000"/>
              <a:gd name="connsiteY108" fmla="*/ 4045924 h 6858000"/>
              <a:gd name="connsiteX109" fmla="*/ 11095686 w 12192000"/>
              <a:gd name="connsiteY109" fmla="*/ 3966514 h 6858000"/>
              <a:gd name="connsiteX110" fmla="*/ 10971054 w 12192000"/>
              <a:gd name="connsiteY110" fmla="*/ 3919640 h 6858000"/>
              <a:gd name="connsiteX111" fmla="*/ 11088241 w 12192000"/>
              <a:gd name="connsiteY111" fmla="*/ 3751718 h 6858000"/>
              <a:gd name="connsiteX112" fmla="*/ 11100098 w 12192000"/>
              <a:gd name="connsiteY112" fmla="*/ 3716977 h 6858000"/>
              <a:gd name="connsiteX113" fmla="*/ 11029786 w 12192000"/>
              <a:gd name="connsiteY113" fmla="*/ 3592621 h 6858000"/>
              <a:gd name="connsiteX114" fmla="*/ 11018206 w 12192000"/>
              <a:gd name="connsiteY114" fmla="*/ 3572767 h 6858000"/>
              <a:gd name="connsiteX115" fmla="*/ 10992287 w 12192000"/>
              <a:gd name="connsiteY115" fmla="*/ 3533061 h 6858000"/>
              <a:gd name="connsiteX116" fmla="*/ 10917838 w 12192000"/>
              <a:gd name="connsiteY116" fmla="*/ 3523410 h 6858000"/>
              <a:gd name="connsiteX117" fmla="*/ 10956441 w 12192000"/>
              <a:gd name="connsiteY117" fmla="*/ 3495287 h 6858000"/>
              <a:gd name="connsiteX118" fmla="*/ 11031442 w 12192000"/>
              <a:gd name="connsiteY118" fmla="*/ 3400159 h 6858000"/>
              <a:gd name="connsiteX119" fmla="*/ 10981533 w 12192000"/>
              <a:gd name="connsiteY119" fmla="*/ 3309166 h 6858000"/>
              <a:gd name="connsiteX120" fmla="*/ 10978225 w 12192000"/>
              <a:gd name="connsiteY120" fmla="*/ 3258982 h 6858000"/>
              <a:gd name="connsiteX121" fmla="*/ 11062322 w 12192000"/>
              <a:gd name="connsiteY121" fmla="*/ 3194737 h 6858000"/>
              <a:gd name="connsiteX122" fmla="*/ 11125742 w 12192000"/>
              <a:gd name="connsiteY122" fmla="*/ 3169370 h 6858000"/>
              <a:gd name="connsiteX123" fmla="*/ 11154968 w 12192000"/>
              <a:gd name="connsiteY123" fmla="*/ 3132974 h 6858000"/>
              <a:gd name="connsiteX124" fmla="*/ 11120502 w 12192000"/>
              <a:gd name="connsiteY124" fmla="*/ 3102642 h 6858000"/>
              <a:gd name="connsiteX125" fmla="*/ 10967470 w 12192000"/>
              <a:gd name="connsiteY125" fmla="*/ 3030401 h 6858000"/>
              <a:gd name="connsiteX126" fmla="*/ 11049914 w 12192000"/>
              <a:gd name="connsiteY126" fmla="*/ 2970015 h 6858000"/>
              <a:gd name="connsiteX127" fmla="*/ 10618944 w 12192000"/>
              <a:gd name="connsiteY127" fmla="*/ 2685183 h 6858000"/>
              <a:gd name="connsiteX128" fmla="*/ 10566830 w 12192000"/>
              <a:gd name="connsiteY128" fmla="*/ 2641617 h 6858000"/>
              <a:gd name="connsiteX129" fmla="*/ 10290271 w 12192000"/>
              <a:gd name="connsiteY129" fmla="*/ 2536011 h 6858000"/>
              <a:gd name="connsiteX130" fmla="*/ 10005715 w 12192000"/>
              <a:gd name="connsiteY130" fmla="*/ 2461288 h 6858000"/>
              <a:gd name="connsiteX131" fmla="*/ 10203414 w 12192000"/>
              <a:gd name="connsiteY131" fmla="*/ 2303568 h 6858000"/>
              <a:gd name="connsiteX132" fmla="*/ 9901487 w 12192000"/>
              <a:gd name="connsiteY132" fmla="*/ 2266895 h 6858000"/>
              <a:gd name="connsiteX133" fmla="*/ 9871984 w 12192000"/>
              <a:gd name="connsiteY133" fmla="*/ 2267999 h 6858000"/>
              <a:gd name="connsiteX134" fmla="*/ 9279158 w 12192000"/>
              <a:gd name="connsiteY134" fmla="*/ 2243734 h 6858000"/>
              <a:gd name="connsiteX135" fmla="*/ 8429350 w 12192000"/>
              <a:gd name="connsiteY135" fmla="*/ 2163219 h 6858000"/>
              <a:gd name="connsiteX136" fmla="*/ 7725955 w 12192000"/>
              <a:gd name="connsiteY136" fmla="*/ 2114967 h 6858000"/>
              <a:gd name="connsiteX137" fmla="*/ 6977065 w 12192000"/>
              <a:gd name="connsiteY137" fmla="*/ 2021218 h 6858000"/>
              <a:gd name="connsiteX138" fmla="*/ 6941221 w 12192000"/>
              <a:gd name="connsiteY138" fmla="*/ 201518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6941221" y="2015186"/>
                </a:moveTo>
                <a:cubicBezTo>
                  <a:pt x="6929158" y="2014876"/>
                  <a:pt x="6917508" y="2018599"/>
                  <a:pt x="6907857" y="2033351"/>
                </a:cubicBezTo>
                <a:cubicBezTo>
                  <a:pt x="6959143" y="2072228"/>
                  <a:pt x="7024491" y="2057614"/>
                  <a:pt x="7093700" y="2101457"/>
                </a:cubicBezTo>
                <a:cubicBezTo>
                  <a:pt x="6981202" y="2087669"/>
                  <a:pt x="6892139" y="2076639"/>
                  <a:pt x="6803079" y="2065612"/>
                </a:cubicBezTo>
                <a:cubicBezTo>
                  <a:pt x="6801424" y="2073332"/>
                  <a:pt x="6799770" y="2081052"/>
                  <a:pt x="6798115" y="2088772"/>
                </a:cubicBezTo>
                <a:cubicBezTo>
                  <a:pt x="6911993" y="2105040"/>
                  <a:pt x="7017322" y="2146951"/>
                  <a:pt x="7128167" y="2176455"/>
                </a:cubicBezTo>
                <a:cubicBezTo>
                  <a:pt x="7117964" y="2194655"/>
                  <a:pt x="7107764" y="2191070"/>
                  <a:pt x="7098663" y="2189968"/>
                </a:cubicBezTo>
                <a:cubicBezTo>
                  <a:pt x="7039381" y="2182798"/>
                  <a:pt x="6980099" y="2175629"/>
                  <a:pt x="6923298" y="2156052"/>
                </a:cubicBezTo>
                <a:cubicBezTo>
                  <a:pt x="6910614" y="2151639"/>
                  <a:pt x="6895172" y="2151639"/>
                  <a:pt x="6888004" y="2164875"/>
                </a:cubicBezTo>
                <a:cubicBezTo>
                  <a:pt x="6877801" y="2183625"/>
                  <a:pt x="6892414" y="2195758"/>
                  <a:pt x="6905375" y="2205958"/>
                </a:cubicBezTo>
                <a:cubicBezTo>
                  <a:pt x="6927985" y="2223606"/>
                  <a:pt x="6955282" y="2218643"/>
                  <a:pt x="6981477" y="2221951"/>
                </a:cubicBezTo>
                <a:cubicBezTo>
                  <a:pt x="7051237" y="2230499"/>
                  <a:pt x="7084601" y="2257245"/>
                  <a:pt x="7100043" y="2318459"/>
                </a:cubicBezTo>
                <a:cubicBezTo>
                  <a:pt x="7038829" y="2293642"/>
                  <a:pt x="6979822" y="2324249"/>
                  <a:pt x="6920540" y="2306877"/>
                </a:cubicBezTo>
                <a:cubicBezTo>
                  <a:pt x="6905099" y="2302466"/>
                  <a:pt x="6880559" y="2309083"/>
                  <a:pt x="6888831" y="2330314"/>
                </a:cubicBezTo>
                <a:cubicBezTo>
                  <a:pt x="6896552" y="2350168"/>
                  <a:pt x="6922195" y="2364505"/>
                  <a:pt x="6876698" y="2360645"/>
                </a:cubicBezTo>
                <a:cubicBezTo>
                  <a:pt x="6844163" y="2357887"/>
                  <a:pt x="6780468" y="2380223"/>
                  <a:pt x="6807214" y="2385736"/>
                </a:cubicBezTo>
                <a:cubicBezTo>
                  <a:pt x="6840853" y="2392631"/>
                  <a:pt x="6873666" y="2402557"/>
                  <a:pt x="6916405" y="2413862"/>
                </a:cubicBezTo>
                <a:cubicBezTo>
                  <a:pt x="6869254" y="2432335"/>
                  <a:pt x="6835338" y="2428475"/>
                  <a:pt x="6799770" y="2413862"/>
                </a:cubicBezTo>
                <a:cubicBezTo>
                  <a:pt x="6756756" y="2396214"/>
                  <a:pt x="6700781" y="2374708"/>
                  <a:pt x="6665762" y="2394561"/>
                </a:cubicBezTo>
                <a:cubicBezTo>
                  <a:pt x="6613373" y="2424340"/>
                  <a:pt x="6569807" y="2405589"/>
                  <a:pt x="6522933" y="2400626"/>
                </a:cubicBezTo>
                <a:cubicBezTo>
                  <a:pt x="6427531" y="2390424"/>
                  <a:pt x="6332953" y="2373328"/>
                  <a:pt x="6237275" y="2365057"/>
                </a:cubicBezTo>
                <a:cubicBezTo>
                  <a:pt x="6198948" y="2361748"/>
                  <a:pt x="6157588" y="2346032"/>
                  <a:pt x="6101338" y="2367538"/>
                </a:cubicBezTo>
                <a:cubicBezTo>
                  <a:pt x="6356116" y="2477556"/>
                  <a:pt x="6629642" y="2470664"/>
                  <a:pt x="6857121" y="2606875"/>
                </a:cubicBezTo>
                <a:cubicBezTo>
                  <a:pt x="6847471" y="2619834"/>
                  <a:pt x="6798391" y="2656782"/>
                  <a:pt x="6818519" y="2659539"/>
                </a:cubicBezTo>
                <a:cubicBezTo>
                  <a:pt x="6875044" y="2667537"/>
                  <a:pt x="6925227" y="2694558"/>
                  <a:pt x="6976790" y="2716892"/>
                </a:cubicBezTo>
                <a:cubicBezTo>
                  <a:pt x="6999125" y="2726543"/>
                  <a:pt x="7026146" y="2739227"/>
                  <a:pt x="7015669" y="2773693"/>
                </a:cubicBezTo>
                <a:cubicBezTo>
                  <a:pt x="6996642" y="2783343"/>
                  <a:pt x="6982580" y="2769833"/>
                  <a:pt x="6966864" y="2768730"/>
                </a:cubicBezTo>
                <a:cubicBezTo>
                  <a:pt x="6950871" y="2767628"/>
                  <a:pt x="6915025" y="2774796"/>
                  <a:pt x="6924953" y="2779483"/>
                </a:cubicBezTo>
                <a:cubicBezTo>
                  <a:pt x="6970172" y="2800715"/>
                  <a:pt x="6888831" y="2851726"/>
                  <a:pt x="6942323" y="2851726"/>
                </a:cubicBezTo>
                <a:cubicBezTo>
                  <a:pt x="7031937" y="2852001"/>
                  <a:pt x="7079638" y="2942441"/>
                  <a:pt x="7165943" y="2944924"/>
                </a:cubicBezTo>
                <a:cubicBezTo>
                  <a:pt x="7179728" y="2945198"/>
                  <a:pt x="7186346" y="2961191"/>
                  <a:pt x="7186071" y="2975254"/>
                </a:cubicBezTo>
                <a:cubicBezTo>
                  <a:pt x="7186071" y="2992074"/>
                  <a:pt x="7173387" y="2995107"/>
                  <a:pt x="7159325" y="2996762"/>
                </a:cubicBezTo>
                <a:cubicBezTo>
                  <a:pt x="7137817" y="2999242"/>
                  <a:pt x="7115483" y="2975254"/>
                  <a:pt x="7087082" y="3007790"/>
                </a:cubicBezTo>
                <a:cubicBezTo>
                  <a:pt x="7138094" y="3026815"/>
                  <a:pt x="7189103" y="3045842"/>
                  <a:pt x="7188276" y="3111191"/>
                </a:cubicBezTo>
                <a:cubicBezTo>
                  <a:pt x="7188001" y="3128836"/>
                  <a:pt x="7209232" y="3135454"/>
                  <a:pt x="7225225" y="3139866"/>
                </a:cubicBezTo>
                <a:cubicBezTo>
                  <a:pt x="7251696" y="3147036"/>
                  <a:pt x="7274028" y="3159720"/>
                  <a:pt x="7288368" y="3184260"/>
                </a:cubicBezTo>
                <a:cubicBezTo>
                  <a:pt x="7288092" y="3188948"/>
                  <a:pt x="7287816" y="3193910"/>
                  <a:pt x="7289471" y="3197771"/>
                </a:cubicBezTo>
                <a:cubicBezTo>
                  <a:pt x="7284784" y="3257053"/>
                  <a:pt x="7246181" y="3255398"/>
                  <a:pt x="7203442" y="3245472"/>
                </a:cubicBezTo>
                <a:cubicBezTo>
                  <a:pt x="7152432" y="3233340"/>
                  <a:pt x="7101973" y="3211281"/>
                  <a:pt x="7048205" y="3232512"/>
                </a:cubicBezTo>
                <a:cubicBezTo>
                  <a:pt x="7124032" y="3260913"/>
                  <a:pt x="7206475" y="3263118"/>
                  <a:pt x="7277614" y="3303652"/>
                </a:cubicBezTo>
                <a:cubicBezTo>
                  <a:pt x="7017322" y="3311097"/>
                  <a:pt x="6787361" y="3183155"/>
                  <a:pt x="6535066" y="3134077"/>
                </a:cubicBezTo>
                <a:cubicBezTo>
                  <a:pt x="6543614" y="3166887"/>
                  <a:pt x="6564017" y="3173505"/>
                  <a:pt x="6582492" y="3178469"/>
                </a:cubicBezTo>
                <a:cubicBezTo>
                  <a:pt x="6675690" y="3203286"/>
                  <a:pt x="6757305" y="3252642"/>
                  <a:pt x="6842233" y="3295379"/>
                </a:cubicBezTo>
                <a:cubicBezTo>
                  <a:pt x="6877249" y="3313026"/>
                  <a:pt x="6902618" y="3330674"/>
                  <a:pt x="6915853" y="3368725"/>
                </a:cubicBezTo>
                <a:cubicBezTo>
                  <a:pt x="6927710" y="3403192"/>
                  <a:pt x="6950596" y="3419185"/>
                  <a:pt x="6993058" y="3409257"/>
                </a:cubicBezTo>
                <a:cubicBezTo>
                  <a:pt x="7027524" y="3400985"/>
                  <a:pt x="7065299" y="3405397"/>
                  <a:pt x="7101421" y="3408430"/>
                </a:cubicBezTo>
                <a:cubicBezTo>
                  <a:pt x="7143057" y="3411739"/>
                  <a:pt x="7189655" y="3450618"/>
                  <a:pt x="7178350" y="3470746"/>
                </a:cubicBezTo>
                <a:cubicBezTo>
                  <a:pt x="7159050" y="3504937"/>
                  <a:pt x="7126789" y="3487842"/>
                  <a:pt x="7098112" y="3483982"/>
                </a:cubicBezTo>
                <a:cubicBezTo>
                  <a:pt x="7065575" y="3479295"/>
                  <a:pt x="7005191" y="3469643"/>
                  <a:pt x="7004088" y="3473780"/>
                </a:cubicBezTo>
                <a:cubicBezTo>
                  <a:pt x="6982854" y="3559532"/>
                  <a:pt x="6833408" y="3484809"/>
                  <a:pt x="6801147" y="3477087"/>
                </a:cubicBezTo>
                <a:cubicBezTo>
                  <a:pt x="6760891" y="3467437"/>
                  <a:pt x="6723115" y="3485085"/>
                  <a:pt x="6684788" y="3489220"/>
                </a:cubicBezTo>
                <a:cubicBezTo>
                  <a:pt x="6650597" y="3493080"/>
                  <a:pt x="6457309" y="3504937"/>
                  <a:pt x="6417328" y="3468539"/>
                </a:cubicBezTo>
                <a:cubicBezTo>
                  <a:pt x="6411813" y="3496940"/>
                  <a:pt x="6423393" y="3508521"/>
                  <a:pt x="6433045" y="3521481"/>
                </a:cubicBezTo>
                <a:cubicBezTo>
                  <a:pt x="6446556" y="3539954"/>
                  <a:pt x="6448762" y="3552914"/>
                  <a:pt x="6423117" y="3567527"/>
                </a:cubicBezTo>
                <a:cubicBezTo>
                  <a:pt x="6350049" y="3609441"/>
                  <a:pt x="6351153" y="3610818"/>
                  <a:pt x="6419258" y="3667620"/>
                </a:cubicBezTo>
                <a:cubicBezTo>
                  <a:pt x="6422568" y="3670100"/>
                  <a:pt x="6421188" y="3678373"/>
                  <a:pt x="6421740" y="3683888"/>
                </a:cubicBezTo>
                <a:cubicBezTo>
                  <a:pt x="6403817" y="3692711"/>
                  <a:pt x="6382861" y="3670652"/>
                  <a:pt x="6361906" y="3694366"/>
                </a:cubicBezTo>
                <a:cubicBezTo>
                  <a:pt x="6453173" y="3798591"/>
                  <a:pt x="6592418" y="3824234"/>
                  <a:pt x="6718429" y="3902544"/>
                </a:cubicBezTo>
                <a:cubicBezTo>
                  <a:pt x="6616407" y="3928462"/>
                  <a:pt x="6555194" y="3838022"/>
                  <a:pt x="6480195" y="3849603"/>
                </a:cubicBezTo>
                <a:cubicBezTo>
                  <a:pt x="6442696" y="3878004"/>
                  <a:pt x="6554091" y="3923499"/>
                  <a:pt x="6447934" y="3937011"/>
                </a:cubicBezTo>
                <a:cubicBezTo>
                  <a:pt x="6493983" y="3961826"/>
                  <a:pt x="6528173" y="3986089"/>
                  <a:pt x="6559882" y="4014767"/>
                </a:cubicBezTo>
                <a:cubicBezTo>
                  <a:pt x="6616407" y="4066053"/>
                  <a:pt x="6627437" y="4099693"/>
                  <a:pt x="6601241" y="4168626"/>
                </a:cubicBezTo>
                <a:cubicBezTo>
                  <a:pt x="6584145" y="4213846"/>
                  <a:pt x="6559054" y="4255483"/>
                  <a:pt x="6581113" y="4309250"/>
                </a:cubicBezTo>
                <a:cubicBezTo>
                  <a:pt x="6596553" y="4346198"/>
                  <a:pt x="6590487" y="4370461"/>
                  <a:pt x="6533136" y="4353918"/>
                </a:cubicBezTo>
                <a:cubicBezTo>
                  <a:pt x="6471372" y="4336270"/>
                  <a:pt x="6448211" y="4369358"/>
                  <a:pt x="6463651" y="4434156"/>
                </a:cubicBezTo>
                <a:cubicBezTo>
                  <a:pt x="6473577" y="4475792"/>
                  <a:pt x="6463099" y="4488475"/>
                  <a:pt x="6420637" y="4483787"/>
                </a:cubicBezTo>
                <a:cubicBezTo>
                  <a:pt x="6373762" y="4478549"/>
                  <a:pt x="6329093" y="4451251"/>
                  <a:pt x="6271190" y="4464487"/>
                </a:cubicBezTo>
                <a:cubicBezTo>
                  <a:pt x="6317512" y="4540039"/>
                  <a:pt x="6416501" y="4518531"/>
                  <a:pt x="6470545" y="4590498"/>
                </a:cubicBezTo>
                <a:cubicBezTo>
                  <a:pt x="6406023" y="4590772"/>
                  <a:pt x="6356666" y="4590498"/>
                  <a:pt x="6308965" y="4574780"/>
                </a:cubicBezTo>
                <a:cubicBezTo>
                  <a:pt x="6289111" y="4568437"/>
                  <a:pt x="6267328" y="4561822"/>
                  <a:pt x="6256301" y="4583603"/>
                </a:cubicBezTo>
                <a:cubicBezTo>
                  <a:pt x="6243340" y="4609798"/>
                  <a:pt x="6270086" y="4619724"/>
                  <a:pt x="6286354" y="4624412"/>
                </a:cubicBezTo>
                <a:cubicBezTo>
                  <a:pt x="6332128" y="4637647"/>
                  <a:pt x="6367144" y="4669081"/>
                  <a:pt x="6404920" y="4693621"/>
                </a:cubicBezTo>
                <a:cubicBezTo>
                  <a:pt x="6487915" y="4747390"/>
                  <a:pt x="6578908" y="4792334"/>
                  <a:pt x="6649220" y="4881120"/>
                </a:cubicBezTo>
                <a:cubicBezTo>
                  <a:pt x="6560709" y="4858509"/>
                  <a:pt x="6494809" y="4805845"/>
                  <a:pt x="6412640" y="4795092"/>
                </a:cubicBezTo>
                <a:cubicBezTo>
                  <a:pt x="6483779" y="4875881"/>
                  <a:pt x="6575322" y="4929098"/>
                  <a:pt x="6661902" y="4987828"/>
                </a:cubicBezTo>
                <a:cubicBezTo>
                  <a:pt x="6686719" y="5004373"/>
                  <a:pt x="6711811" y="5015678"/>
                  <a:pt x="6717325" y="5051798"/>
                </a:cubicBezTo>
                <a:cubicBezTo>
                  <a:pt x="6728079" y="5121834"/>
                  <a:pt x="6760340" y="5179738"/>
                  <a:pt x="6829272" y="5210619"/>
                </a:cubicBezTo>
                <a:cubicBezTo>
                  <a:pt x="6829824" y="5210897"/>
                  <a:pt x="6825965" y="5221375"/>
                  <a:pt x="6823757" y="5228542"/>
                </a:cubicBezTo>
                <a:cubicBezTo>
                  <a:pt x="6781571" y="5230749"/>
                  <a:pt x="6748207" y="5189388"/>
                  <a:pt x="6694439" y="5202899"/>
                </a:cubicBezTo>
                <a:cubicBezTo>
                  <a:pt x="6746002" y="5259148"/>
                  <a:pt x="6789016" y="5309609"/>
                  <a:pt x="6862085" y="5336355"/>
                </a:cubicBezTo>
                <a:cubicBezTo>
                  <a:pt x="6920540" y="5357586"/>
                  <a:pt x="6992783" y="5369994"/>
                  <a:pt x="7035246" y="5438926"/>
                </a:cubicBezTo>
                <a:cubicBezTo>
                  <a:pt x="6985889" y="5452439"/>
                  <a:pt x="6949216" y="5435343"/>
                  <a:pt x="6912268" y="5423210"/>
                </a:cubicBezTo>
                <a:cubicBezTo>
                  <a:pt x="6855743" y="5404461"/>
                  <a:pt x="6799770" y="5383230"/>
                  <a:pt x="6743244" y="5364479"/>
                </a:cubicBezTo>
                <a:cubicBezTo>
                  <a:pt x="6721737" y="5357310"/>
                  <a:pt x="6698299" y="5352346"/>
                  <a:pt x="6684513" y="5386538"/>
                </a:cubicBezTo>
                <a:cubicBezTo>
                  <a:pt x="6756480" y="5393708"/>
                  <a:pt x="6799494" y="5440031"/>
                  <a:pt x="6844713" y="5483595"/>
                </a:cubicBezTo>
                <a:cubicBezTo>
                  <a:pt x="6870082" y="5508135"/>
                  <a:pt x="6890762" y="5540948"/>
                  <a:pt x="6936533" y="5528541"/>
                </a:cubicBezTo>
                <a:cubicBezTo>
                  <a:pt x="6960522" y="5521923"/>
                  <a:pt x="6975687" y="5540396"/>
                  <a:pt x="6973204" y="5563007"/>
                </a:cubicBezTo>
                <a:cubicBezTo>
                  <a:pt x="6964106" y="5642695"/>
                  <a:pt x="7020080" y="5670543"/>
                  <a:pt x="7077983" y="5685983"/>
                </a:cubicBezTo>
                <a:cubicBezTo>
                  <a:pt x="7187726" y="5714935"/>
                  <a:pt x="7278993" y="5783041"/>
                  <a:pt x="7385702" y="5820265"/>
                </a:cubicBezTo>
                <a:cubicBezTo>
                  <a:pt x="7489378" y="5856387"/>
                  <a:pt x="7569615" y="5942139"/>
                  <a:pt x="7673565" y="5987085"/>
                </a:cubicBezTo>
                <a:cubicBezTo>
                  <a:pt x="7748843" y="6019621"/>
                  <a:pt x="7820807" y="6061533"/>
                  <a:pt x="7898289" y="6091035"/>
                </a:cubicBezTo>
                <a:cubicBezTo>
                  <a:pt x="8081651" y="6160795"/>
                  <a:pt x="8268598" y="6216770"/>
                  <a:pt x="8466299" y="6224765"/>
                </a:cubicBezTo>
                <a:cubicBezTo>
                  <a:pt x="8629532" y="6231107"/>
                  <a:pt x="10045419" y="6225043"/>
                  <a:pt x="10620599" y="5317605"/>
                </a:cubicBezTo>
                <a:cubicBezTo>
                  <a:pt x="10631626" y="5313192"/>
                  <a:pt x="10644035" y="5301612"/>
                  <a:pt x="10647894" y="5290581"/>
                </a:cubicBezTo>
                <a:cubicBezTo>
                  <a:pt x="10666370" y="5239020"/>
                  <a:pt x="10711590" y="5216686"/>
                  <a:pt x="10752398" y="5188838"/>
                </a:cubicBezTo>
                <a:cubicBezTo>
                  <a:pt x="10788244" y="5164297"/>
                  <a:pt x="10826296" y="5138654"/>
                  <a:pt x="10841186" y="5097293"/>
                </a:cubicBezTo>
                <a:cubicBezTo>
                  <a:pt x="10860762" y="5042147"/>
                  <a:pt x="10805064" y="5087367"/>
                  <a:pt x="10794861" y="5066412"/>
                </a:cubicBezTo>
                <a:cubicBezTo>
                  <a:pt x="10816092" y="5037737"/>
                  <a:pt x="10848906" y="5011540"/>
                  <a:pt x="10857454" y="4979004"/>
                </a:cubicBezTo>
                <a:cubicBezTo>
                  <a:pt x="10888610" y="4861543"/>
                  <a:pt x="10955890" y="4776065"/>
                  <a:pt x="11056532" y="4709613"/>
                </a:cubicBezTo>
                <a:cubicBezTo>
                  <a:pt x="11085484" y="4690588"/>
                  <a:pt x="11104509" y="4655845"/>
                  <a:pt x="11143939" y="4650332"/>
                </a:cubicBezTo>
                <a:cubicBezTo>
                  <a:pt x="11231622" y="4638199"/>
                  <a:pt x="11204048" y="4543346"/>
                  <a:pt x="11250372" y="4501160"/>
                </a:cubicBezTo>
                <a:cubicBezTo>
                  <a:pt x="11259196" y="4493162"/>
                  <a:pt x="11267190" y="4477447"/>
                  <a:pt x="11265538" y="4466694"/>
                </a:cubicBezTo>
                <a:cubicBezTo>
                  <a:pt x="11263056" y="4451251"/>
                  <a:pt x="11252578" y="4436638"/>
                  <a:pt x="11243755" y="4422850"/>
                </a:cubicBezTo>
                <a:cubicBezTo>
                  <a:pt x="11234654" y="4409065"/>
                  <a:pt x="11220870" y="4396932"/>
                  <a:pt x="11227486" y="4378734"/>
                </a:cubicBezTo>
                <a:cubicBezTo>
                  <a:pt x="11230242" y="4371289"/>
                  <a:pt x="11228314" y="4345371"/>
                  <a:pt x="11248718" y="4365774"/>
                </a:cubicBezTo>
                <a:cubicBezTo>
                  <a:pt x="11304692" y="4421748"/>
                  <a:pt x="11337228" y="4368809"/>
                  <a:pt x="11385204" y="4343440"/>
                </a:cubicBezTo>
                <a:cubicBezTo>
                  <a:pt x="11346603" y="4317245"/>
                  <a:pt x="11311861" y="4298772"/>
                  <a:pt x="11306070" y="4259618"/>
                </a:cubicBezTo>
                <a:cubicBezTo>
                  <a:pt x="11294214" y="4178828"/>
                  <a:pt x="11243480" y="4141880"/>
                  <a:pt x="11166550" y="4134711"/>
                </a:cubicBezTo>
                <a:cubicBezTo>
                  <a:pt x="11194949" y="4056679"/>
                  <a:pt x="11194949" y="4056679"/>
                  <a:pt x="11103130" y="4045924"/>
                </a:cubicBezTo>
                <a:cubicBezTo>
                  <a:pt x="11138425" y="3996293"/>
                  <a:pt x="11138425" y="3983609"/>
                  <a:pt x="11095686" y="3966514"/>
                </a:cubicBezTo>
                <a:cubicBezTo>
                  <a:pt x="11054602" y="3950245"/>
                  <a:pt x="11009106" y="3944730"/>
                  <a:pt x="10971054" y="3919640"/>
                </a:cubicBezTo>
                <a:cubicBezTo>
                  <a:pt x="11006073" y="3856221"/>
                  <a:pt x="11015998" y="3782600"/>
                  <a:pt x="11088241" y="3751718"/>
                </a:cubicBezTo>
                <a:cubicBezTo>
                  <a:pt x="11099546" y="3747030"/>
                  <a:pt x="11107266" y="3728004"/>
                  <a:pt x="11100098" y="3716977"/>
                </a:cubicBezTo>
                <a:cubicBezTo>
                  <a:pt x="11073904" y="3676995"/>
                  <a:pt x="11111404" y="3601168"/>
                  <a:pt x="11029786" y="3592621"/>
                </a:cubicBezTo>
                <a:cubicBezTo>
                  <a:pt x="11019583" y="3591793"/>
                  <a:pt x="11010208" y="3583520"/>
                  <a:pt x="11018206" y="3572767"/>
                </a:cubicBezTo>
                <a:cubicBezTo>
                  <a:pt x="11045779" y="3535268"/>
                  <a:pt x="11012415" y="3537749"/>
                  <a:pt x="10992287" y="3533061"/>
                </a:cubicBezTo>
                <a:cubicBezTo>
                  <a:pt x="10968022" y="3527271"/>
                  <a:pt x="10940448" y="3543816"/>
                  <a:pt x="10917838" y="3523410"/>
                </a:cubicBezTo>
                <a:cubicBezTo>
                  <a:pt x="10923078" y="3501903"/>
                  <a:pt x="10942654" y="3502179"/>
                  <a:pt x="10956441" y="3495287"/>
                </a:cubicBezTo>
                <a:cubicBezTo>
                  <a:pt x="10996698" y="3475433"/>
                  <a:pt x="11029511" y="3451721"/>
                  <a:pt x="11031442" y="3400159"/>
                </a:cubicBezTo>
                <a:cubicBezTo>
                  <a:pt x="11032818" y="3358523"/>
                  <a:pt x="11037230" y="3321850"/>
                  <a:pt x="10981533" y="3309166"/>
                </a:cubicBezTo>
                <a:cubicBezTo>
                  <a:pt x="10958372" y="3303927"/>
                  <a:pt x="10964990" y="3273873"/>
                  <a:pt x="10978225" y="3258982"/>
                </a:cubicBezTo>
                <a:cubicBezTo>
                  <a:pt x="11001938" y="3232512"/>
                  <a:pt x="11021514" y="3197219"/>
                  <a:pt x="11062322" y="3194737"/>
                </a:cubicBezTo>
                <a:cubicBezTo>
                  <a:pt x="11087138" y="3193084"/>
                  <a:pt x="11106164" y="3182053"/>
                  <a:pt x="11125742" y="3169370"/>
                </a:cubicBezTo>
                <a:cubicBezTo>
                  <a:pt x="11139802" y="3160269"/>
                  <a:pt x="11156622" y="3152550"/>
                  <a:pt x="11154968" y="3132974"/>
                </a:cubicBezTo>
                <a:cubicBezTo>
                  <a:pt x="11153315" y="3114223"/>
                  <a:pt x="11137046" y="3106503"/>
                  <a:pt x="11120502" y="3102642"/>
                </a:cubicBezTo>
                <a:cubicBezTo>
                  <a:pt x="11065355" y="3090235"/>
                  <a:pt x="11013518" y="3072037"/>
                  <a:pt x="10967470" y="3030401"/>
                </a:cubicBezTo>
                <a:cubicBezTo>
                  <a:pt x="10998076" y="3008342"/>
                  <a:pt x="11027304" y="2992350"/>
                  <a:pt x="11049914" y="2970015"/>
                </a:cubicBezTo>
                <a:cubicBezTo>
                  <a:pt x="11104509" y="2915972"/>
                  <a:pt x="10642106" y="2745845"/>
                  <a:pt x="10618944" y="2685183"/>
                </a:cubicBezTo>
                <a:cubicBezTo>
                  <a:pt x="10611775" y="2666432"/>
                  <a:pt x="10587235" y="2647132"/>
                  <a:pt x="10566830" y="2641617"/>
                </a:cubicBezTo>
                <a:cubicBezTo>
                  <a:pt x="10471151" y="2615699"/>
                  <a:pt x="10388156" y="2557518"/>
                  <a:pt x="10290271" y="2536011"/>
                </a:cubicBezTo>
                <a:cubicBezTo>
                  <a:pt x="10197900" y="2515607"/>
                  <a:pt x="10106908" y="2488309"/>
                  <a:pt x="10005715" y="2461288"/>
                </a:cubicBezTo>
                <a:cubicBezTo>
                  <a:pt x="10067754" y="2393457"/>
                  <a:pt x="10177772" y="2401454"/>
                  <a:pt x="10203414" y="2303568"/>
                </a:cubicBezTo>
                <a:cubicBezTo>
                  <a:pt x="10103324" y="2278201"/>
                  <a:pt x="9997996" y="2307154"/>
                  <a:pt x="9901487" y="2266895"/>
                </a:cubicBezTo>
                <a:cubicBezTo>
                  <a:pt x="9893216" y="2263312"/>
                  <a:pt x="9881910" y="2266895"/>
                  <a:pt x="9871984" y="2267999"/>
                </a:cubicBezTo>
                <a:cubicBezTo>
                  <a:pt x="9673181" y="2289506"/>
                  <a:pt x="9475204" y="2270758"/>
                  <a:pt x="9279158" y="2243734"/>
                </a:cubicBezTo>
                <a:cubicBezTo>
                  <a:pt x="8996808" y="2205133"/>
                  <a:pt x="8713354" y="2180592"/>
                  <a:pt x="8429350" y="2163219"/>
                </a:cubicBezTo>
                <a:cubicBezTo>
                  <a:pt x="8194701" y="2148882"/>
                  <a:pt x="7959502" y="2142541"/>
                  <a:pt x="7725955" y="2114967"/>
                </a:cubicBezTo>
                <a:cubicBezTo>
                  <a:pt x="7476142" y="2085464"/>
                  <a:pt x="7226605" y="2052100"/>
                  <a:pt x="6977065" y="2021218"/>
                </a:cubicBezTo>
                <a:cubicBezTo>
                  <a:pt x="6965761" y="2019839"/>
                  <a:pt x="6953283" y="2015496"/>
                  <a:pt x="6941221" y="201518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E7166-B3C0-D003-5FC0-F6CCDB27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3" y="722606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Comfortaa"/>
                <a:cs typeface="Calibri Light"/>
              </a:rPr>
              <a:t>Better Bus Service</a:t>
            </a:r>
            <a:endParaRPr lang="en-US" b="1">
              <a:latin typeface="Comfortaa" pitchFamily="2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D25AF-18C5-4520-1AD7-18B40F1DC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61198"/>
            <a:ext cx="5105399" cy="35157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/>
                <a:ea typeface="Roboto"/>
                <a:cs typeface="Arial"/>
              </a:rPr>
              <a:t>Increase frequency and service area </a:t>
            </a:r>
            <a:r>
              <a:rPr lang="en-US" sz="2400" dirty="0">
                <a:latin typeface="Arial"/>
                <a:ea typeface="Roboto"/>
                <a:cs typeface="Arial"/>
              </a:rPr>
              <a:t>as well as pressure the system to provide free transit for students up to the </a:t>
            </a:r>
            <a:r>
              <a:rPr lang="en-US" sz="2400" b="1" dirty="0">
                <a:latin typeface="Arial"/>
                <a:ea typeface="Roboto"/>
                <a:cs typeface="Arial"/>
              </a:rPr>
              <a:t>age of 18</a:t>
            </a:r>
            <a:r>
              <a:rPr lang="en-US" sz="2400" dirty="0">
                <a:latin typeface="Arial"/>
                <a:ea typeface="Roboto"/>
                <a:cs typeface="Arial"/>
              </a:rPr>
              <a:t>.</a:t>
            </a:r>
            <a:r>
              <a:rPr lang="en-US" sz="2000" dirty="0">
                <a:latin typeface="Arial"/>
                <a:ea typeface="Roboto"/>
                <a:cs typeface="Arial"/>
              </a:rPr>
              <a:t> </a:t>
            </a:r>
            <a:endParaRPr lang="en-US" sz="2000" dirty="0">
              <a:latin typeface="Arial"/>
              <a:ea typeface="Roboto" panose="02000000000000000000" pitchFamily="2" charset="0"/>
              <a:cs typeface="Arial"/>
            </a:endParaRPr>
          </a:p>
        </p:txBody>
      </p:sp>
      <p:pic>
        <p:nvPicPr>
          <p:cNvPr id="7" name="Graphic 6" descr="Bus">
            <a:extLst>
              <a:ext uri="{FF2B5EF4-FFF2-40B4-BE49-F238E27FC236}">
                <a16:creationId xmlns:a16="http://schemas.microsoft.com/office/drawing/2014/main" id="{0ADC074E-AB0B-0AED-A4D3-1537CF6B5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5346" y="2766817"/>
            <a:ext cx="2751667" cy="27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32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ree, outdoor, ground, sidewalk&#10;&#10;Description automatically generated">
            <a:extLst>
              <a:ext uri="{FF2B5EF4-FFF2-40B4-BE49-F238E27FC236}">
                <a16:creationId xmlns:a16="http://schemas.microsoft.com/office/drawing/2014/main" id="{03F1961E-B877-6855-ED14-F755FFF30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" r="3874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7B5BF-221D-E106-1ED5-8601E06A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078" y="2501889"/>
            <a:ext cx="4814571" cy="189991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omfortaa Medium"/>
                <a:cs typeface="Calibri Light"/>
              </a:rPr>
              <a:t>More Public </a:t>
            </a:r>
            <a:br>
              <a:rPr lang="en-US" sz="3600" dirty="0">
                <a:latin typeface="Comfortaa Medium"/>
                <a:cs typeface="Calibri Light"/>
              </a:rPr>
            </a:br>
            <a:r>
              <a:rPr lang="en-US" sz="3600" dirty="0">
                <a:latin typeface="Comfortaa Medium"/>
                <a:cs typeface="Calibri Light"/>
              </a:rPr>
              <a:t>Washrooms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609DA4-AB27-9DDF-8B26-6FA280CF2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9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CADD49-1356-31A0-0664-7F1711959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174" b="45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91DAA62B-2B44-73A1-8F31-3170F6619DCE}"/>
              </a:ext>
            </a:extLst>
          </p:cNvPr>
          <p:cNvSpPr/>
          <p:nvPr/>
        </p:nvSpPr>
        <p:spPr>
          <a:xfrm>
            <a:off x="1668868" y="894771"/>
            <a:ext cx="11420652" cy="3480957"/>
          </a:xfrm>
          <a:prstGeom prst="round1Rect">
            <a:avLst/>
          </a:prstGeom>
          <a:solidFill>
            <a:srgbClr val="FFFFFF">
              <a:alpha val="62000"/>
            </a:srgb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435001-6ACA-F103-69B5-02AF0F35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615" y="1672152"/>
            <a:ext cx="7392105" cy="1807305"/>
          </a:xfrm>
        </p:spPr>
        <p:txBody>
          <a:bodyPr>
            <a:normAutofit/>
          </a:bodyPr>
          <a:lstStyle/>
          <a:p>
            <a:r>
              <a:rPr lang="en-US" dirty="0">
                <a:latin typeface="Comfortaa Medium"/>
                <a:cs typeface="Calibri Light"/>
              </a:rPr>
              <a:t>More Community</a:t>
            </a:r>
            <a:br>
              <a:rPr lang="en-US" dirty="0">
                <a:latin typeface="Comfortaa Medium"/>
                <a:cs typeface="Calibri Light"/>
              </a:rPr>
            </a:br>
            <a:r>
              <a:rPr lang="en-US" dirty="0">
                <a:latin typeface="Comfortaa Medium"/>
                <a:cs typeface="Calibri Light"/>
              </a:rPr>
              <a:t>Garden Spaces</a:t>
            </a:r>
            <a:endParaRPr lang="en-US" dirty="0"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21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23711-DDF0-5506-DB23-D96D39A40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Comfortaa Medium"/>
                <a:cs typeface="Calibri Light"/>
              </a:rPr>
              <a:t> Upgrade Playgrounds</a:t>
            </a:r>
            <a:endParaRPr lang="en-US" sz="5400" dirty="0">
              <a:latin typeface="Comfortaa Medium"/>
            </a:endParaRPr>
          </a:p>
        </p:txBody>
      </p:sp>
      <p:pic>
        <p:nvPicPr>
          <p:cNvPr id="7" name="Picture 7" descr="A picture containing tree, grass, outdoor, chair&#10;&#10;Description automatically generated">
            <a:extLst>
              <a:ext uri="{FF2B5EF4-FFF2-40B4-BE49-F238E27FC236}">
                <a16:creationId xmlns:a16="http://schemas.microsoft.com/office/drawing/2014/main" id="{676A2DEF-4CD4-E52C-8B63-6DF5819D9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3" r="3832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38B6F5-DDE2-369A-C8DF-56FF39901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3647364"/>
            <a:ext cx="6251110" cy="25431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Roboto"/>
                <a:ea typeface="Roboto"/>
                <a:cs typeface="Arial"/>
              </a:rPr>
              <a:t>As well as adding </a:t>
            </a:r>
            <a:r>
              <a:rPr lang="en-US" sz="2200" b="1" dirty="0">
                <a:latin typeface="Roboto"/>
                <a:ea typeface="Roboto"/>
                <a:cs typeface="Arial"/>
              </a:rPr>
              <a:t>even more outdoor fitness</a:t>
            </a:r>
            <a:r>
              <a:rPr lang="en-US" sz="2200" dirty="0">
                <a:latin typeface="Roboto"/>
                <a:ea typeface="Roboto"/>
                <a:cs typeface="Arial"/>
              </a:rPr>
              <a:t> equipment in parks and other public spaces to encourage healthy living. </a:t>
            </a:r>
            <a:endParaRPr lang="en-US" sz="22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7078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DD67C-5773-0DF1-1AF9-1D918041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63" y="172723"/>
            <a:ext cx="404373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Comfortaa Medium"/>
              </a:rPr>
              <a:t>Free </a:t>
            </a:r>
            <a:br>
              <a:rPr lang="en-US" sz="4000" dirty="0">
                <a:latin typeface="Comfortaa Medium"/>
              </a:rPr>
            </a:br>
            <a:r>
              <a:rPr lang="en-US" sz="4000" dirty="0">
                <a:latin typeface="Comfortaa Medium"/>
              </a:rPr>
              <a:t>City-Wide </a:t>
            </a:r>
            <a:br>
              <a:rPr lang="en-US" sz="4000" dirty="0">
                <a:latin typeface="Comfortaa Medium"/>
              </a:rPr>
            </a:br>
            <a:r>
              <a:rPr lang="en-US" sz="4000" dirty="0" err="1">
                <a:latin typeface="Comfortaa Medium"/>
              </a:rPr>
              <a:t>Wifi</a:t>
            </a:r>
            <a:endParaRPr lang="en-US" sz="4000" dirty="0">
              <a:latin typeface="Comfortaa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17B35-8E5F-A7D9-BEC4-F14533ACBAF9}"/>
              </a:ext>
            </a:extLst>
          </p:cNvPr>
          <p:cNvSpPr txBox="1"/>
          <p:nvPr/>
        </p:nvSpPr>
        <p:spPr>
          <a:xfrm>
            <a:off x="593889" y="2215298"/>
            <a:ext cx="4043737" cy="40158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Roboto"/>
                <a:ea typeface="Roboto"/>
                <a:cs typeface="Roboto"/>
              </a:rPr>
              <a:t>Popular areas, such as community </a:t>
            </a:r>
            <a:r>
              <a:rPr lang="en-US" sz="2400" err="1">
                <a:latin typeface="Roboto"/>
                <a:ea typeface="Roboto"/>
                <a:cs typeface="Roboto"/>
              </a:rPr>
              <a:t>centres</a:t>
            </a:r>
            <a:r>
              <a:rPr lang="en-US" sz="2400" dirty="0">
                <a:latin typeface="Roboto"/>
                <a:ea typeface="Roboto"/>
                <a:cs typeface="Roboto"/>
              </a:rPr>
              <a:t>, parks and commercial areas, should offer free wi-fi. It would not be hard to expand our service.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CC8492-2E4A-A159-771E-E96EC5D59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568" r="20104" b="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604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E2DD3-F695-B22A-2ED8-C9A9A099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Comfortaa Medium"/>
                <a:cs typeface="Calibri Light"/>
              </a:rPr>
              <a:t>More Public Art</a:t>
            </a:r>
            <a:endParaRPr lang="en-US" sz="5400">
              <a:latin typeface="Comfortaa Medium"/>
            </a:endParaRPr>
          </a:p>
        </p:txBody>
      </p:sp>
      <p:pic>
        <p:nvPicPr>
          <p:cNvPr id="4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E8B8CA3B-4DFB-9587-ED88-6F8CAFB17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37" r="38782" b="-1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207971-94B4-A6E4-04C0-B2F31565E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7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023C2D5E-3663-ABC4-87EE-0DD7CC107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1" r="2323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05BFD-FD90-CF16-8F95-364AADC7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014" y="2449721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fortaa Medium"/>
                <a:cs typeface="Calibri Light"/>
              </a:rPr>
              <a:t>Encourage</a:t>
            </a:r>
            <a:br>
              <a:rPr lang="en-US" sz="4000" dirty="0">
                <a:latin typeface="Comfortaa Medium"/>
                <a:cs typeface="Calibri Light"/>
              </a:rPr>
            </a:br>
            <a:r>
              <a:rPr lang="en-US" sz="4000" dirty="0">
                <a:latin typeface="Comfortaa Medium"/>
                <a:cs typeface="Calibri Light"/>
              </a:rPr>
              <a:t>Remote Work</a:t>
            </a:r>
            <a:endParaRPr lang="en-US" sz="4000" dirty="0">
              <a:latin typeface="Comfortaa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90601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9" name="Picture 4" descr="Houses in a subdivision">
            <a:extLst>
              <a:ext uri="{FF2B5EF4-FFF2-40B4-BE49-F238E27FC236}">
                <a16:creationId xmlns:a16="http://schemas.microsoft.com/office/drawing/2014/main" id="{6A3F8481-EC33-E74A-1AC1-C6E2D7153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9" r="6" b="11033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0" name="Freeform: Shape 10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14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32734-A5C6-06BD-B94D-49D3B94A3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953" y="395009"/>
            <a:ext cx="7340048" cy="329979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endParaRPr lang="en-US" sz="2000" dirty="0">
              <a:latin typeface="Arial"/>
              <a:cs typeface="Arial"/>
            </a:endParaRPr>
          </a:p>
          <a:p>
            <a:pPr algn="ctr"/>
            <a:endParaRPr lang="en-US" sz="2000" dirty="0">
              <a:latin typeface="Arial"/>
              <a:cs typeface="Arial"/>
            </a:endParaRPr>
          </a:p>
          <a:p>
            <a:pPr algn="ctr"/>
            <a:endParaRPr lang="en-US" sz="2000" dirty="0">
              <a:latin typeface="Arial"/>
              <a:cs typeface="Arial"/>
            </a:endParaRPr>
          </a:p>
          <a:p>
            <a:pPr algn="ctr"/>
            <a:endParaRPr lang="en-US" sz="20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000" b="1" dirty="0">
                <a:latin typeface="Comfortaa"/>
                <a:cs typeface="Arial"/>
              </a:rPr>
              <a:t>In all of these requests</a:t>
            </a:r>
            <a:r>
              <a:rPr lang="en-US" sz="4000" dirty="0">
                <a:latin typeface="Comfortaa"/>
                <a:cs typeface="Arial"/>
              </a:rPr>
              <a:t>, let there be a focus on I</a:t>
            </a:r>
            <a:r>
              <a:rPr lang="en-US" sz="4000" b="1" dirty="0">
                <a:latin typeface="Comfortaa"/>
                <a:cs typeface="Arial"/>
              </a:rPr>
              <a:t>mproving lower income neighborhoods</a:t>
            </a:r>
            <a:r>
              <a:rPr lang="en-US" sz="4000" dirty="0">
                <a:latin typeface="Comfortaa"/>
                <a:cs typeface="Arial"/>
              </a:rPr>
              <a:t>, making those safer, more walkable and more attractive!</a:t>
            </a:r>
            <a:endParaRPr lang="en-US" sz="4000" dirty="0">
              <a:latin typeface="Comfortaa"/>
            </a:endParaRPr>
          </a:p>
          <a:p>
            <a:pPr algn="ctr"/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29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1"/>
            <a:ext cx="117348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07B6F-EBB9-1CBC-E207-C7CD8B5A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76400"/>
            <a:ext cx="3906672" cy="4191000"/>
          </a:xfrm>
        </p:spPr>
        <p:txBody>
          <a:bodyPr anchor="t">
            <a:normAutofit/>
          </a:bodyPr>
          <a:lstStyle/>
          <a:p>
            <a:r>
              <a:rPr lang="en-US" sz="4000">
                <a:latin typeface="Comfortaa Medium"/>
                <a:cs typeface="Calibri Light"/>
              </a:rPr>
              <a:t>How to avoid pricing people</a:t>
            </a:r>
            <a:br>
              <a:rPr lang="en-US" sz="4000">
                <a:latin typeface="Comfortaa Medium"/>
                <a:cs typeface="Calibri Light"/>
              </a:rPr>
            </a:br>
            <a:r>
              <a:rPr lang="en-US" sz="4000">
                <a:latin typeface="Comfortaa Medium"/>
                <a:cs typeface="Calibri Light"/>
              </a:rPr>
              <a:t>out of their homes</a:t>
            </a:r>
            <a:endParaRPr lang="en-US" sz="4000">
              <a:latin typeface="Comfortaa Medium" pitchFamily="2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2E7148-4180-632B-2C42-90D5226D6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349548"/>
              </p:ext>
            </p:extLst>
          </p:nvPr>
        </p:nvGraphicFramePr>
        <p:xfrm>
          <a:off x="4724400" y="990601"/>
          <a:ext cx="6781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091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7F8638E-43E5-6928-B789-7D8793833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r="86" b="2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9E14A-62C1-E928-DDAC-DCA9DFEB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34604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latin typeface="Comfortaa Medium"/>
              </a:rPr>
              <a:t>The MAIN Thing...</a:t>
            </a:r>
            <a:br>
              <a:rPr lang="en-US" sz="3600" dirty="0">
                <a:latin typeface="Comfortaa Medium"/>
              </a:rPr>
            </a:br>
            <a:br>
              <a:rPr lang="en-US" sz="3600" dirty="0">
                <a:latin typeface="Comfortaa Medium"/>
              </a:rPr>
            </a:br>
            <a:r>
              <a:rPr lang="en-US" sz="3600" dirty="0">
                <a:latin typeface="Comfortaa Medium"/>
              </a:rPr>
              <a:t> EDUCATION!</a:t>
            </a:r>
          </a:p>
        </p:txBody>
      </p:sp>
    </p:spTree>
    <p:extLst>
      <p:ext uri="{BB962C8B-B14F-4D97-AF65-F5344CB8AC3E}">
        <p14:creationId xmlns:p14="http://schemas.microsoft.com/office/powerpoint/2010/main" val="177855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5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98D76-1063-00E4-4A8C-750E3063F265}"/>
              </a:ext>
            </a:extLst>
          </p:cNvPr>
          <p:cNvSpPr txBox="1">
            <a:spLocks/>
          </p:cNvSpPr>
          <p:nvPr/>
        </p:nvSpPr>
        <p:spPr>
          <a:xfrm>
            <a:off x="329938" y="1516589"/>
            <a:ext cx="4529619" cy="50979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Posterama"/>
            </a:endParaRP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Posterama"/>
            </a:endParaRP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Posterama"/>
            </a:endParaRPr>
          </a:p>
          <a:p>
            <a:pPr marL="0" indent="0">
              <a:buNone/>
            </a:pPr>
            <a:r>
              <a:rPr lang="en-US" sz="3200" dirty="0">
                <a:latin typeface="Roboto"/>
                <a:ea typeface="Roboto"/>
                <a:cs typeface="Posterama"/>
              </a:rPr>
              <a:t>...the City of </a:t>
            </a:r>
            <a:r>
              <a:rPr lang="en-US" sz="3200" dirty="0">
                <a:solidFill>
                  <a:srgbClr val="FF0000"/>
                </a:solidFill>
                <a:latin typeface="Roboto"/>
                <a:ea typeface="Roboto"/>
                <a:cs typeface="Posterama"/>
              </a:rPr>
              <a:t>(your city) </a:t>
            </a:r>
            <a:r>
              <a:rPr lang="en-US" sz="3200" dirty="0">
                <a:latin typeface="Roboto"/>
                <a:ea typeface="Roboto"/>
                <a:cs typeface="Posterama"/>
              </a:rPr>
              <a:t>provided a </a:t>
            </a:r>
            <a:r>
              <a:rPr lang="en-US" sz="3200" b="1" dirty="0">
                <a:latin typeface="Roboto"/>
                <a:ea typeface="Roboto"/>
                <a:cs typeface="Posterama"/>
              </a:rPr>
              <a:t>Framework </a:t>
            </a:r>
            <a:r>
              <a:rPr lang="en-US" sz="3200" dirty="0">
                <a:latin typeface="Roboto"/>
                <a:ea typeface="Roboto"/>
                <a:cs typeface="Posterama"/>
              </a:rPr>
              <a:t>for its citizens?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35EEFC4E-CDCC-6FDE-D17B-E59DD9AD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67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50F46-9EFC-A6DD-91F3-69A5B8507C9E}"/>
              </a:ext>
            </a:extLst>
          </p:cNvPr>
          <p:cNvSpPr txBox="1"/>
          <p:nvPr/>
        </p:nvSpPr>
        <p:spPr>
          <a:xfrm>
            <a:off x="663222" y="985425"/>
            <a:ext cx="366888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Comfortaa"/>
                <a:cs typeface="Calibri"/>
              </a:rPr>
              <a:t>WHAT IF...</a:t>
            </a:r>
            <a:endParaRPr lang="en-US" sz="4800" b="1" dirty="0">
              <a:latin typeface="Comforta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938237-C3BF-FF78-125E-2304D89EF853}"/>
              </a:ext>
            </a:extLst>
          </p:cNvPr>
          <p:cNvSpPr txBox="1"/>
          <p:nvPr/>
        </p:nvSpPr>
        <p:spPr>
          <a:xfrm>
            <a:off x="788583" y="4625226"/>
            <a:ext cx="452961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Comfortaa"/>
                <a:cs typeface="Calibri"/>
              </a:rPr>
              <a:t>We Could lead the way!</a:t>
            </a:r>
          </a:p>
        </p:txBody>
      </p:sp>
    </p:spTree>
    <p:extLst>
      <p:ext uri="{BB962C8B-B14F-4D97-AF65-F5344CB8AC3E}">
        <p14:creationId xmlns:p14="http://schemas.microsoft.com/office/powerpoint/2010/main" val="1582257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64E098F-424E-3443-7415-42F782036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E9379-03F8-67DB-375F-C5ACD880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“A developed country is not a place where the poor have cars. It's where the rich use public transportation.” </a:t>
            </a:r>
          </a:p>
          <a:p>
            <a:pPr algn="ctr"/>
            <a:br>
              <a:rPr lang="en-US" sz="4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4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― Gustavo Petro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D813-6423-8A33-62F7-4CBBC0ACACDF}"/>
              </a:ext>
            </a:extLst>
          </p:cNvPr>
          <p:cNvSpPr txBox="1"/>
          <p:nvPr/>
        </p:nvSpPr>
        <p:spPr>
          <a:xfrm>
            <a:off x="2278" y="4225868"/>
            <a:ext cx="1219051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fortaa Medium"/>
                <a:cs typeface="Calibri"/>
              </a:rPr>
              <a:t>The Future is Now!</a:t>
            </a:r>
            <a:endParaRPr lang="en-US" sz="4400">
              <a:solidFill>
                <a:schemeClr val="bg1"/>
              </a:solidFill>
              <a:latin typeface="Comfortaa Medium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7B45B9-E663-E393-00FB-168A71408F7F}"/>
              </a:ext>
            </a:extLst>
          </p:cNvPr>
          <p:cNvSpPr txBox="1">
            <a:spLocks/>
          </p:cNvSpPr>
          <p:nvPr/>
        </p:nvSpPr>
        <p:spPr>
          <a:xfrm>
            <a:off x="-5977" y="4346996"/>
            <a:ext cx="12184751" cy="1760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3640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A6F110-6710-8112-5BA4-6A9D8763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56" y="650961"/>
            <a:ext cx="4670526" cy="1920564"/>
          </a:xfrm>
        </p:spPr>
        <p:txBody>
          <a:bodyPr anchor="b">
            <a:normAutofit fontScale="90000"/>
          </a:bodyPr>
          <a:lstStyle/>
          <a:p>
            <a:r>
              <a:rPr lang="en-US" sz="5400" b="1">
                <a:latin typeface="Comfortaa Medium"/>
                <a:cs typeface="Calibri Light"/>
              </a:rPr>
              <a:t>What is a </a:t>
            </a:r>
            <a:br>
              <a:rPr lang="en-US" sz="5400" b="1">
                <a:latin typeface="Comfortaa Medium"/>
                <a:cs typeface="Calibri Light"/>
              </a:rPr>
            </a:br>
            <a:r>
              <a:rPr lang="en-US" sz="5400" b="1" i="1">
                <a:latin typeface="Comfortaa Medium"/>
                <a:cs typeface="Calibri Light"/>
              </a:rPr>
              <a:t>15-Minute City?</a:t>
            </a:r>
            <a:endParaRPr lang="en-US" i="1">
              <a:latin typeface="Comfortaa Medium"/>
            </a:endParaRP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458B-89EA-60F2-0186-F85036F0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246710"/>
            <a:ext cx="4243589" cy="29468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>
                <a:latin typeface="Roboto"/>
                <a:ea typeface="Roboto"/>
                <a:cs typeface="Calibri" panose="020F0502020204030204"/>
              </a:rPr>
              <a:t>A 15 MINUTE CITY</a:t>
            </a:r>
            <a:r>
              <a:rPr lang="en-US" dirty="0">
                <a:latin typeface="Roboto"/>
                <a:ea typeface="Roboto"/>
                <a:cs typeface="Calibri" panose="020F0502020204030204"/>
              </a:rPr>
              <a:t> is a place where everything you need is 15 minutes away! It's also a city that is encouraged to be more car-free.</a:t>
            </a:r>
          </a:p>
          <a:p>
            <a:pPr marL="0" indent="0">
              <a:buNone/>
            </a:pP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670065-4D93-C10F-0F20-98A00D7E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777" r="17778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71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8EE715F-1936-BAAE-216C-0EF439ED3850}"/>
              </a:ext>
            </a:extLst>
          </p:cNvPr>
          <p:cNvSpPr txBox="1">
            <a:spLocks/>
          </p:cNvSpPr>
          <p:nvPr/>
        </p:nvSpPr>
        <p:spPr>
          <a:xfrm>
            <a:off x="7320466" y="60960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b="1">
                <a:latin typeface="Comfortaa Medium"/>
              </a:rPr>
              <a:t>Why do we need</a:t>
            </a:r>
            <a:br>
              <a:rPr lang="en-US" b="1">
                <a:latin typeface="Comfortaa Medium"/>
              </a:rPr>
            </a:br>
            <a:r>
              <a:rPr lang="en-US" b="1">
                <a:latin typeface="Comfortaa Medium"/>
              </a:rPr>
              <a:t>a </a:t>
            </a:r>
            <a:r>
              <a:rPr lang="en-US" b="1" i="1">
                <a:latin typeface="Comfortaa Medium"/>
              </a:rPr>
              <a:t>15-Minute City?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B0B6B0-46D8-B74B-C4BD-C10013A65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r="12261"/>
          <a:stretch/>
        </p:blipFill>
        <p:spPr>
          <a:xfrm>
            <a:off x="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8776-E29A-DA8C-BD59-E86A4108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805" y="2843213"/>
            <a:ext cx="4556956" cy="3259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lnSpc>
                <a:spcPct val="120000"/>
              </a:lnSpc>
            </a:pPr>
            <a:r>
              <a:rPr lang="en-US" sz="2100" dirty="0">
                <a:latin typeface="Roboto"/>
                <a:ea typeface="Roboto"/>
                <a:cs typeface="Roboto"/>
              </a:rPr>
              <a:t>A 15-minute model would help decrease traffic in our City.</a:t>
            </a:r>
            <a:endParaRPr lang="en-US" sz="2100" dirty="0">
              <a:latin typeface="Roboto"/>
              <a:ea typeface="Roboto"/>
              <a:cs typeface="Calibri"/>
            </a:endParaRPr>
          </a:p>
          <a:p>
            <a:pPr marL="0">
              <a:lnSpc>
                <a:spcPct val="120000"/>
              </a:lnSpc>
            </a:pPr>
            <a:r>
              <a:rPr lang="en-US" sz="2100" dirty="0">
                <a:latin typeface="Roboto"/>
                <a:ea typeface="Roboto"/>
                <a:cs typeface="Roboto"/>
              </a:rPr>
              <a:t>This is a way to send a message that everyone can help in climate action. </a:t>
            </a:r>
            <a:endParaRPr lang="en-US" dirty="0"/>
          </a:p>
          <a:p>
            <a:pPr marL="0"/>
            <a:endParaRPr lang="en-US" sz="2000" dirty="0">
              <a:cs typeface="Calibri" panose="020F0502020204030204"/>
            </a:endParaRPr>
          </a:p>
          <a:p>
            <a:pPr marL="0"/>
            <a:endParaRPr lang="en-US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753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E815AC-F9E0-9126-11E4-500081E968DC}"/>
              </a:ext>
            </a:extLst>
          </p:cNvPr>
          <p:cNvSpPr txBox="1">
            <a:spLocks/>
          </p:cNvSpPr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>
                <a:latin typeface="Georgia Pro"/>
              </a:rPr>
              <a:t>Health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BE6B9-8F9C-A6F0-BE31-2D48DDA7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6701"/>
            <a:ext cx="4619621" cy="3820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3200" dirty="0">
                <a:latin typeface="Roboto"/>
                <a:ea typeface="Roboto"/>
                <a:cs typeface="Roboto"/>
              </a:rPr>
              <a:t>Walking and biking stimulate and improve health, both physical and mental.</a:t>
            </a:r>
            <a:endParaRPr lang="en-US" sz="3200">
              <a:cs typeface="Calibri" panose="020F0502020204030204"/>
            </a:endParaRPr>
          </a:p>
          <a:p>
            <a:pPr marL="0" indent="0" algn="ctr">
              <a:buNone/>
            </a:pPr>
            <a:endParaRPr lang="en-US" sz="2000">
              <a:latin typeface="Roboto"/>
              <a:ea typeface="Roboto"/>
              <a:cs typeface="Roboto"/>
            </a:endParaRPr>
          </a:p>
          <a:p>
            <a:pPr marL="0"/>
            <a:endParaRPr lang="en-US" sz="2000"/>
          </a:p>
          <a:p>
            <a:pPr marL="0"/>
            <a:endParaRPr lang="en-US" sz="2000"/>
          </a:p>
          <a:p>
            <a:endParaRPr lang="en-US" sz="2000"/>
          </a:p>
        </p:txBody>
      </p:sp>
      <p:pic>
        <p:nvPicPr>
          <p:cNvPr id="6" name="Picture 5" descr="Stethoscope">
            <a:extLst>
              <a:ext uri="{FF2B5EF4-FFF2-40B4-BE49-F238E27FC236}">
                <a16:creationId xmlns:a16="http://schemas.microsoft.com/office/drawing/2014/main" id="{4862315A-CF71-EA35-72D3-4B3065D95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5" r="18217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25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26CC4-5619-CFC9-2B27-BA9850CB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79" y="781507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omfortaa Medium" pitchFamily="2" charset="0"/>
                <a:cs typeface="Calibri Light"/>
              </a:rPr>
              <a:t>Protecting the people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A3562-C1B4-29DA-1ED5-C7250F4AB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1541"/>
            <a:ext cx="5393361" cy="37354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Roboto"/>
                <a:ea typeface="Roboto"/>
                <a:cs typeface="Calibri"/>
              </a:rPr>
              <a:t>Each year 1.35 million people are killed in motor accidents.</a:t>
            </a:r>
          </a:p>
          <a:p>
            <a:r>
              <a:rPr lang="en-US" sz="2000" dirty="0">
                <a:latin typeface="Roboto"/>
                <a:ea typeface="Roboto"/>
                <a:cs typeface="Calibri"/>
              </a:rPr>
              <a:t>Every day 3700 people are killed in motor accidents.</a:t>
            </a:r>
          </a:p>
          <a:p>
            <a:r>
              <a:rPr lang="en-US" sz="2000" dirty="0">
                <a:latin typeface="Roboto"/>
                <a:ea typeface="Roboto"/>
                <a:cs typeface="Calibri"/>
              </a:rPr>
              <a:t>A 15-minute city would help emergency vehicles save lives.   </a:t>
            </a:r>
            <a:r>
              <a:rPr lang="en-US" sz="1800" dirty="0">
                <a:latin typeface="Roboto"/>
                <a:ea typeface="Roboto"/>
                <a:cs typeface="Calibri"/>
              </a:rPr>
              <a:t> </a:t>
            </a:r>
            <a:endParaRPr lang="en-US" dirty="0"/>
          </a:p>
        </p:txBody>
      </p:sp>
      <p:pic>
        <p:nvPicPr>
          <p:cNvPr id="4" name="Picture 4" descr="Stethoscope with cable making heart monitor shape">
            <a:extLst>
              <a:ext uri="{FF2B5EF4-FFF2-40B4-BE49-F238E27FC236}">
                <a16:creationId xmlns:a16="http://schemas.microsoft.com/office/drawing/2014/main" id="{71E6A3C8-A959-4986-9D3B-867402D48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5" r="23796" b="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aper And A Pencil Free Stock Photo - Public Domain Pictures">
            <a:extLst>
              <a:ext uri="{FF2B5EF4-FFF2-40B4-BE49-F238E27FC236}">
                <a16:creationId xmlns:a16="http://schemas.microsoft.com/office/drawing/2014/main" id="{C108640B-B6AD-D509-48DC-CD29FD358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82BD2-6469-BC81-8081-3FE9D39DD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5327" y="1973304"/>
            <a:ext cx="8667643" cy="291206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  <a:latin typeface="Comfortaa Medium"/>
                <a:cs typeface="Calibri Light"/>
              </a:rPr>
              <a:t>Things we would need </a:t>
            </a:r>
            <a:br>
              <a:rPr lang="en-US">
                <a:solidFill>
                  <a:srgbClr val="FFFFFF"/>
                </a:solidFill>
                <a:latin typeface="Comfortaa Medium"/>
                <a:cs typeface="Calibri Light"/>
              </a:rPr>
            </a:br>
            <a:r>
              <a:rPr lang="en-US">
                <a:solidFill>
                  <a:srgbClr val="FFFFFF"/>
                </a:solidFill>
                <a:latin typeface="Comfortaa Medium"/>
                <a:cs typeface="Calibri Light"/>
              </a:rPr>
              <a:t>to encourage </a:t>
            </a:r>
            <a:br>
              <a:rPr lang="en-US">
                <a:solidFill>
                  <a:srgbClr val="FFFFFF"/>
                </a:solidFill>
                <a:latin typeface="Comfortaa Medium"/>
                <a:cs typeface="Calibri Light"/>
              </a:rPr>
            </a:br>
            <a:r>
              <a:rPr lang="en-US">
                <a:solidFill>
                  <a:srgbClr val="FFFFFF"/>
                </a:solidFill>
                <a:latin typeface="Comfortaa Medium"/>
                <a:cs typeface="Calibri Light"/>
              </a:rPr>
              <a:t>a 15-minute city!</a:t>
            </a:r>
            <a:endParaRPr lang="en-US">
              <a:solidFill>
                <a:srgbClr val="FFFFFF"/>
              </a:solidFill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00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03B17-490A-8A57-0547-03B02C152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2622903"/>
            <a:ext cx="4840010" cy="1807305"/>
          </a:xfrm>
        </p:spPr>
        <p:txBody>
          <a:bodyPr>
            <a:normAutofit/>
          </a:bodyPr>
          <a:lstStyle/>
          <a:p>
            <a:r>
              <a:rPr lang="en-US">
                <a:latin typeface="Comfortaa Medium" pitchFamily="2" charset="0"/>
                <a:cs typeface="Calibri Light"/>
              </a:rPr>
              <a:t>More trees and plants</a:t>
            </a:r>
            <a:endParaRPr lang="en-US">
              <a:latin typeface="Comfortaa Medium" pitchFamily="2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E8A569E-2877-638E-774C-C9089F40C1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1" r="2018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4380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8505</TotalTime>
  <Words>605</Words>
  <Application>Microsoft Office PowerPoint</Application>
  <PresentationFormat>Widescreen</PresentationFormat>
  <Paragraphs>128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Meiryo</vt:lpstr>
      <vt:lpstr>Arial</vt:lpstr>
      <vt:lpstr>Calibri</vt:lpstr>
      <vt:lpstr>Calibri Light</vt:lpstr>
      <vt:lpstr>Comfortaa</vt:lpstr>
      <vt:lpstr>Comfortaa Medium</vt:lpstr>
      <vt:lpstr>Georgia Pro</vt:lpstr>
      <vt:lpstr>Roboto</vt:lpstr>
      <vt:lpstr>office theme</vt:lpstr>
      <vt:lpstr>PowerPoint Presentation</vt:lpstr>
      <vt:lpstr>PowerPoint Presentation</vt:lpstr>
      <vt:lpstr>PowerPoint Presentation</vt:lpstr>
      <vt:lpstr>What is a  15-Minute City?</vt:lpstr>
      <vt:lpstr>PowerPoint Presentation</vt:lpstr>
      <vt:lpstr>PowerPoint Presentation</vt:lpstr>
      <vt:lpstr>Protecting the people </vt:lpstr>
      <vt:lpstr>Things we would need  to encourage  a 15-minute city!</vt:lpstr>
      <vt:lpstr>More trees and plants</vt:lpstr>
      <vt:lpstr>More Benches</vt:lpstr>
      <vt:lpstr>More Water Fountains</vt:lpstr>
      <vt:lpstr>More Trashcans and Recycling Bins</vt:lpstr>
      <vt:lpstr>Wider Sidewalks,  as Well as Adding More Sidewalks on Neighborhoods  Away from City Centre</vt:lpstr>
      <vt:lpstr>More Streetlights    SAFETY!!!</vt:lpstr>
      <vt:lpstr>Bike Lanes</vt:lpstr>
      <vt:lpstr>Bike Lane Maps </vt:lpstr>
      <vt:lpstr>More Bike Racks</vt:lpstr>
      <vt:lpstr>Bike Check-outs</vt:lpstr>
      <vt:lpstr>Mobi Bikes – Vancouver  Sets a Precedent</vt:lpstr>
      <vt:lpstr>Better Bus Service</vt:lpstr>
      <vt:lpstr>More Public  Washrooms</vt:lpstr>
      <vt:lpstr>More Community Garden Spaces</vt:lpstr>
      <vt:lpstr> Upgrade Playgrounds</vt:lpstr>
      <vt:lpstr>Free  City-Wide  Wifi</vt:lpstr>
      <vt:lpstr>More Public Art</vt:lpstr>
      <vt:lpstr>Encourage Remote Work</vt:lpstr>
      <vt:lpstr>PowerPoint Presentation</vt:lpstr>
      <vt:lpstr>How to avoid pricing people out of their homes</vt:lpstr>
      <vt:lpstr>The MAIN Thing...   EDUCATION!</vt:lpstr>
      <vt:lpstr>“A developed country is not a place where the poor have cars. It's where the rich use public transportation.”   ― Gustavo Petro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Jurgensen</dc:creator>
  <cp:lastModifiedBy>Angela Jurgensen</cp:lastModifiedBy>
  <cp:revision>224</cp:revision>
  <cp:lastPrinted>2023-06-07T21:45:20Z</cp:lastPrinted>
  <dcterms:created xsi:type="dcterms:W3CDTF">2023-03-27T19:39:29Z</dcterms:created>
  <dcterms:modified xsi:type="dcterms:W3CDTF">2023-06-13T19:31:17Z</dcterms:modified>
</cp:coreProperties>
</file>